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8" r:id="rId3"/>
    <p:sldId id="259" r:id="rId4"/>
    <p:sldId id="285" r:id="rId5"/>
    <p:sldId id="260" r:id="rId6"/>
    <p:sldId id="266" r:id="rId7"/>
    <p:sldId id="288" r:id="rId8"/>
    <p:sldId id="268" r:id="rId9"/>
    <p:sldId id="269" r:id="rId10"/>
    <p:sldId id="287" r:id="rId11"/>
    <p:sldId id="270" r:id="rId12"/>
    <p:sldId id="271" r:id="rId13"/>
    <p:sldId id="272" r:id="rId14"/>
    <p:sldId id="273" r:id="rId15"/>
    <p:sldId id="274" r:id="rId16"/>
    <p:sldId id="283" r:id="rId17"/>
    <p:sldId id="284" r:id="rId18"/>
    <p:sldId id="289" r:id="rId19"/>
    <p:sldId id="278" r:id="rId20"/>
    <p:sldId id="276" r:id="rId21"/>
    <p:sldId id="265" r:id="rId22"/>
    <p:sldId id="291" r:id="rId23"/>
    <p:sldId id="292" r:id="rId24"/>
    <p:sldId id="293" r:id="rId25"/>
    <p:sldId id="294" r:id="rId26"/>
    <p:sldId id="296" r:id="rId2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3735" autoAdjust="0"/>
    <p:restoredTop sz="94486" autoAdjust="0"/>
  </p:normalViewPr>
  <p:slideViewPr>
    <p:cSldViewPr>
      <p:cViewPr varScale="1">
        <p:scale>
          <a:sx n="72" d="100"/>
          <a:sy n="72" d="100"/>
        </p:scale>
        <p:origin x="-780" y="-102"/>
      </p:cViewPr>
      <p:guideLst>
        <p:guide orient="horz" pos="2160"/>
        <p:guide pos="2880"/>
      </p:guideLst>
    </p:cSldViewPr>
  </p:slideViewPr>
  <p:outlineViewPr>
    <p:cViewPr>
      <p:scale>
        <a:sx n="33" d="100"/>
        <a:sy n="33" d="100"/>
      </p:scale>
      <p:origin x="0" y="10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5" Type="http://schemas.openxmlformats.org/officeDocument/2006/relationships/image" Target="../media/image7.wmf"/><Relationship Id="rId4"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 Id="rId5" Type="http://schemas.openxmlformats.org/officeDocument/2006/relationships/image" Target="../media/image75.wmf"/><Relationship Id="rId4" Type="http://schemas.openxmlformats.org/officeDocument/2006/relationships/image" Target="../media/image7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9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png"/><Relationship Id="rId1" Type="http://schemas.openxmlformats.org/officeDocument/2006/relationships/image" Target="../media/image25.png"/><Relationship Id="rId4"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0.wmf"/><Relationship Id="rId7" Type="http://schemas.openxmlformats.org/officeDocument/2006/relationships/image" Target="../media/image27.wmf"/><Relationship Id="rId2" Type="http://schemas.openxmlformats.org/officeDocument/2006/relationships/image" Target="../media/image49.wmf"/><Relationship Id="rId1" Type="http://schemas.openxmlformats.org/officeDocument/2006/relationships/image" Target="../media/image48.wmf"/><Relationship Id="rId6" Type="http://schemas.openxmlformats.org/officeDocument/2006/relationships/image" Target="../media/image53.wmf"/><Relationship Id="rId5" Type="http://schemas.openxmlformats.org/officeDocument/2006/relationships/image" Target="../media/image52.wmf"/><Relationship Id="rId4" Type="http://schemas.openxmlformats.org/officeDocument/2006/relationships/image" Target="../media/image5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9A52A7-E302-46DE-80E3-EBCAE51CC3D4}" type="datetimeFigureOut">
              <a:rPr kumimoji="1" lang="ja-JP" altLang="en-US" smtClean="0"/>
              <a:pPr/>
              <a:t>2008/6/11</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4D915A-CE7C-42FE-9C7A-F0C55B6E96D4}"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54D915A-CE7C-42FE-9C7A-F0C55B6E96D4}"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3D505863-BC8A-4DBE-AB1D-EA1232B4DC43}" type="slidenum">
              <a:rPr lang="en-US" altLang="ja-JP" smtClean="0">
                <a:ea typeface="ＭＳ Ｐゴシック" charset="-128"/>
              </a:rPr>
              <a:pPr/>
              <a:t>10</a:t>
            </a:fld>
            <a:endParaRPr lang="en-US" altLang="ja-JP" smtClean="0">
              <a:ea typeface="ＭＳ Ｐゴシック" charset="-128"/>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ja-JP" altLang="ja-JP" smtClean="0">
              <a:ea typeface="ＭＳ Ｐ明朝"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F4EBEA-D6FC-4014-BFE1-E5237828D7A2}" type="slidenum">
              <a:rPr lang="en-US" altLang="ja-JP"/>
              <a:pPr/>
              <a:t>11</a:t>
            </a:fld>
            <a:endParaRPr lang="en-US" altLang="ja-JP" dirty="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54D915A-CE7C-42FE-9C7A-F0C55B6E96D4}"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1E2525-C8CF-4B96-9A65-AF17A922CC13}" type="slidenum">
              <a:rPr lang="en-US" altLang="ja-JP"/>
              <a:pPr/>
              <a:t>13</a:t>
            </a:fld>
            <a:endParaRPr lang="en-US" altLang="ja-JP"/>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C08B03-2298-4B88-96BF-BEC1A5DDC6DE}" type="slidenum">
              <a:rPr lang="en-US" altLang="ja-JP"/>
              <a:pPr/>
              <a:t>14</a:t>
            </a:fld>
            <a:endParaRPr lang="en-US" altLang="ja-JP"/>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54D915A-CE7C-42FE-9C7A-F0C55B6E96D4}"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54D915A-CE7C-42FE-9C7A-F0C55B6E96D4}"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54D915A-CE7C-42FE-9C7A-F0C55B6E96D4}"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54D915A-CE7C-42FE-9C7A-F0C55B6E96D4}"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54D915A-CE7C-42FE-9C7A-F0C55B6E96D4}"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54D915A-CE7C-42FE-9C7A-F0C55B6E96D4}"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54D915A-CE7C-42FE-9C7A-F0C55B6E96D4}"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F15AE8BD-C722-405F-BB46-8A3EB3B130D5}" type="slidenum">
              <a:rPr lang="en-US" altLang="ja-JP" smtClean="0">
                <a:ea typeface="ＭＳ Ｐゴシック" charset="-128"/>
              </a:rPr>
              <a:pPr/>
              <a:t>22</a:t>
            </a:fld>
            <a:endParaRPr lang="en-US" altLang="ja-JP" smtClean="0">
              <a:ea typeface="ＭＳ Ｐゴシック" charset="-128"/>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ja-JP" altLang="en-US" dirty="0" smtClean="0">
                <a:ea typeface="ＭＳ Ｐ明朝" charset="-128"/>
              </a:rPr>
              <a:t>意識状態によって周波数スペクトルが変わる。</a:t>
            </a:r>
            <a:endParaRPr lang="ja-JP" altLang="ja-JP" dirty="0" smtClean="0">
              <a:ea typeface="ＭＳ Ｐ明朝"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9F1E552E-5B79-466B-8BE1-89CC42531DF5}" type="slidenum">
              <a:rPr lang="en-US" altLang="ja-JP" smtClean="0">
                <a:ea typeface="ＭＳ Ｐゴシック" charset="-128"/>
              </a:rPr>
              <a:pPr/>
              <a:t>23</a:t>
            </a:fld>
            <a:endParaRPr lang="en-US" altLang="ja-JP" smtClean="0">
              <a:ea typeface="ＭＳ Ｐゴシック"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ja-JP" altLang="ja-JP" smtClean="0">
              <a:ea typeface="ＭＳ Ｐ明朝"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54D915A-CE7C-42FE-9C7A-F0C55B6E96D4}" type="slidenum">
              <a:rPr kumimoji="1" lang="ja-JP" altLang="en-US" smtClean="0"/>
              <a:pPr/>
              <a:t>24</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69ABFE-AD03-4EA0-899A-EB339E24DCE0}" type="slidenum">
              <a:rPr lang="en-US" altLang="ja-JP"/>
              <a:pPr/>
              <a:t>25</a:t>
            </a:fld>
            <a:endParaRPr lang="en-US" altLang="ja-JP"/>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54D915A-CE7C-42FE-9C7A-F0C55B6E96D4}" type="slidenum">
              <a:rPr kumimoji="1" lang="ja-JP" altLang="en-US" smtClean="0"/>
              <a:pPr/>
              <a:t>26</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10FDE0B3-A8EC-45B9-8C3E-C0D597466BFE}" type="slidenum">
              <a:rPr lang="en-US" altLang="ja-JP" smtClean="0">
                <a:ea typeface="ＭＳ Ｐゴシック" charset="-128"/>
              </a:rPr>
              <a:pPr/>
              <a:t>3</a:t>
            </a:fld>
            <a:endParaRPr lang="en-US" altLang="ja-JP" smtClean="0">
              <a:ea typeface="ＭＳ Ｐゴシック" charset="-128"/>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r>
              <a:rPr lang="ja-JP" altLang="en-US" sz="1200" dirty="0" smtClean="0">
                <a:latin typeface="Garamond" pitchFamily="18" charset="0"/>
                <a:ea typeface="ＭＳ Ｐゴシック" charset="-128"/>
              </a:rPr>
              <a:t>産業技術総合研究所 人間福祉医工学研究部門　関西センター</a:t>
            </a:r>
          </a:p>
          <a:p>
            <a:r>
              <a:rPr lang="en-US" altLang="ja-JP" sz="1200" dirty="0" smtClean="0">
                <a:latin typeface="Garamond" pitchFamily="18" charset="0"/>
                <a:ea typeface="ＭＳ Ｐゴシック" charset="-128"/>
              </a:rPr>
              <a:t>MEG</a:t>
            </a:r>
            <a:r>
              <a:rPr lang="ja-JP" altLang="en-US" sz="1200" dirty="0" smtClean="0">
                <a:latin typeface="Garamond" pitchFamily="18" charset="0"/>
                <a:ea typeface="ＭＳ Ｐゴシック" charset="-128"/>
              </a:rPr>
              <a:t>の利点　時間分解能　　</a:t>
            </a:r>
            <a:r>
              <a:rPr lang="en-US" altLang="ja-JP" sz="1200" dirty="0" smtClean="0">
                <a:latin typeface="Garamond" pitchFamily="18" charset="0"/>
                <a:ea typeface="ＭＳ Ｐゴシック" charset="-128"/>
              </a:rPr>
              <a:t>EEG </a:t>
            </a:r>
            <a:r>
              <a:rPr lang="ja-JP" altLang="en-US" sz="1200" dirty="0" smtClean="0">
                <a:latin typeface="Garamond" pitchFamily="18" charset="0"/>
                <a:ea typeface="ＭＳ Ｐゴシック" charset="-128"/>
              </a:rPr>
              <a:t>と異なる点　空間局所的神経電流の性質を投影　ベクトルが得られる。　ネットワークの情報に有利　</a:t>
            </a:r>
            <a:endParaRPr lang="ja-JP" altLang="en-US" sz="1200" dirty="0" smtClean="0"/>
          </a:p>
          <a:p>
            <a:pPr eaLnBrk="1" hangingPunct="1"/>
            <a:endParaRPr lang="ja-JP" altLang="ja-JP" dirty="0" smtClean="0">
              <a:ea typeface="ＭＳ Ｐ明朝"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54D915A-CE7C-42FE-9C7A-F0C55B6E96D4}"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92587F78-83A5-41DE-9780-1238270BD401}" type="slidenum">
              <a:rPr lang="en-US" altLang="ja-JP" smtClean="0">
                <a:ea typeface="ＭＳ Ｐゴシック" charset="-128"/>
              </a:rPr>
              <a:pPr/>
              <a:t>5</a:t>
            </a:fld>
            <a:endParaRPr lang="en-US" altLang="ja-JP" smtClean="0">
              <a:ea typeface="ＭＳ Ｐゴシック" charset="-128"/>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ja-JP" altLang="en-US" dirty="0" smtClean="0">
                <a:ea typeface="ＭＳ Ｐ明朝" charset="-128"/>
              </a:rPr>
              <a:t>頭が働くのは、目的がある。入力に対して情報を処理している。皮質の電流に構造があるはず。意味的な構造か形式的な構造かいずれか。時系列として測定。最も簡単な解析はね周波数スペクトル。仕事によりスペクトル構造が変わるはず。</a:t>
            </a:r>
            <a:r>
              <a:rPr lang="ja-JP" altLang="en-US" dirty="0" smtClean="0">
                <a:solidFill>
                  <a:schemeClr val="tx1">
                    <a:lumMod val="50000"/>
                    <a:lumOff val="50000"/>
                  </a:schemeClr>
                </a:solidFill>
                <a:ea typeface="ＭＳ Ｐ明朝" charset="-128"/>
              </a:rPr>
              <a:t>波の大きさは</a:t>
            </a:r>
            <a:r>
              <a:rPr lang="en-US" altLang="ja-JP" dirty="0" smtClean="0">
                <a:solidFill>
                  <a:schemeClr val="accent2"/>
                </a:solidFill>
                <a:ea typeface="ＭＳ Ｐ明朝" charset="-128"/>
              </a:rPr>
              <a:t>?</a:t>
            </a:r>
            <a:endParaRPr lang="ja-JP" altLang="ja-JP" dirty="0" smtClean="0">
              <a:solidFill>
                <a:schemeClr val="accent2"/>
              </a:solidFill>
              <a:ea typeface="ＭＳ Ｐ明朝"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54D915A-CE7C-42FE-9C7A-F0C55B6E96D4}"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54D915A-CE7C-42FE-9C7A-F0C55B6E96D4}"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6093AE-8B8D-43D7-80FC-89CB6AD4FC37}" type="slidenum">
              <a:rPr lang="en-US" altLang="ja-JP"/>
              <a:pPr/>
              <a:t>8</a:t>
            </a:fld>
            <a:endParaRPr lang="en-US" altLang="ja-JP"/>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1B4C81-805B-4814-A2DD-8032479C4C4F}" type="slidenum">
              <a:rPr lang="en-US" altLang="ja-JP"/>
              <a:pPr/>
              <a:t>9</a:t>
            </a:fld>
            <a:endParaRPr lang="en-US" altLang="ja-JP"/>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ja-JP"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2A7C3609-18AB-44D1-A710-DAFA151CF20D}" type="datetimeFigureOut">
              <a:rPr kumimoji="1" lang="ja-JP" altLang="en-US" smtClean="0"/>
              <a:pPr/>
              <a:t>2008/6/11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35E7F0A-14A2-4CF8-9AC0-206F8D6AFB5D}"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A7C3609-18AB-44D1-A710-DAFA151CF20D}" type="datetimeFigureOut">
              <a:rPr kumimoji="1" lang="ja-JP" altLang="en-US" smtClean="0"/>
              <a:pPr/>
              <a:t>2008/6/11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35E7F0A-14A2-4CF8-9AC0-206F8D6AFB5D}"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A7C3609-18AB-44D1-A710-DAFA151CF20D}" type="datetimeFigureOut">
              <a:rPr kumimoji="1" lang="ja-JP" altLang="en-US" smtClean="0"/>
              <a:pPr/>
              <a:t>2008/6/11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35E7F0A-14A2-4CF8-9AC0-206F8D6AFB5D}" type="slidenum">
              <a:rPr kumimoji="1" lang="ja-JP" altLang="en-US" smtClean="0"/>
              <a:pPr/>
              <a:t>&lt;#&gt;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0"/>
            <a:ext cx="82296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0202C4E-81DD-494F-9C08-460A5F9E5A31}" type="slidenum">
              <a:rPr lang="en-US" altLang="ja-JP"/>
              <a:pPr>
                <a:defRPr/>
              </a:pPr>
              <a:t>&lt;#&gt;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42913" y="103188"/>
            <a:ext cx="8243887" cy="131445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57200" y="1600200"/>
            <a:ext cx="4038600" cy="21510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510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57200" y="3903663"/>
            <a:ext cx="4038600" cy="21526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3903663"/>
            <a:ext cx="4038600" cy="21526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a:xfrm>
            <a:off x="457200" y="6243638"/>
            <a:ext cx="2133600" cy="457200"/>
          </a:xfrm>
        </p:spPr>
        <p:txBody>
          <a:bodyPr/>
          <a:lstStyle>
            <a:lvl1pPr>
              <a:defRPr/>
            </a:lvl1pPr>
          </a:lstStyle>
          <a:p>
            <a:endParaRPr lang="en-US" altLang="ja-JP"/>
          </a:p>
        </p:txBody>
      </p:sp>
      <p:sp>
        <p:nvSpPr>
          <p:cNvPr id="8" name="フッター プレースホルダ 7"/>
          <p:cNvSpPr>
            <a:spLocks noGrp="1"/>
          </p:cNvSpPr>
          <p:nvPr>
            <p:ph type="ftr" sz="quarter" idx="11"/>
          </p:nvPr>
        </p:nvSpPr>
        <p:spPr>
          <a:xfrm>
            <a:off x="3124200" y="6248400"/>
            <a:ext cx="2895600" cy="457200"/>
          </a:xfrm>
        </p:spPr>
        <p:txBody>
          <a:bodyPr/>
          <a:lstStyle>
            <a:lvl1pPr>
              <a:defRPr/>
            </a:lvl1pPr>
          </a:lstStyle>
          <a:p>
            <a:endParaRPr lang="en-US" altLang="ja-JP"/>
          </a:p>
        </p:txBody>
      </p:sp>
      <p:sp>
        <p:nvSpPr>
          <p:cNvPr id="9" name="スライド番号プレースホルダ 8"/>
          <p:cNvSpPr>
            <a:spLocks noGrp="1"/>
          </p:cNvSpPr>
          <p:nvPr>
            <p:ph type="sldNum" sz="quarter" idx="12"/>
          </p:nvPr>
        </p:nvSpPr>
        <p:spPr>
          <a:xfrm>
            <a:off x="6553200" y="6243638"/>
            <a:ext cx="2133600" cy="457200"/>
          </a:xfrm>
        </p:spPr>
        <p:txBody>
          <a:bodyPr/>
          <a:lstStyle>
            <a:lvl1pPr>
              <a:defRPr/>
            </a:lvl1pPr>
          </a:lstStyle>
          <a:p>
            <a:fld id="{CA40D505-B645-4EAD-9845-E3C42B34E919}" type="slidenum">
              <a:rPr lang="en-US" altLang="ja-JP"/>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A7C3609-18AB-44D1-A710-DAFA151CF20D}" type="datetimeFigureOut">
              <a:rPr kumimoji="1" lang="ja-JP" altLang="en-US" smtClean="0"/>
              <a:pPr/>
              <a:t>2008/6/11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35E7F0A-14A2-4CF8-9AC0-206F8D6AFB5D}"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2A7C3609-18AB-44D1-A710-DAFA151CF20D}" type="datetimeFigureOut">
              <a:rPr kumimoji="1" lang="ja-JP" altLang="en-US" smtClean="0"/>
              <a:pPr/>
              <a:t>2008/6/11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35E7F0A-14A2-4CF8-9AC0-206F8D6AFB5D}"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2A7C3609-18AB-44D1-A710-DAFA151CF20D}" type="datetimeFigureOut">
              <a:rPr kumimoji="1" lang="ja-JP" altLang="en-US" smtClean="0"/>
              <a:pPr/>
              <a:t>2008/6/11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35E7F0A-14A2-4CF8-9AC0-206F8D6AFB5D}"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2A7C3609-18AB-44D1-A710-DAFA151CF20D}" type="datetimeFigureOut">
              <a:rPr kumimoji="1" lang="ja-JP" altLang="en-US" smtClean="0"/>
              <a:pPr/>
              <a:t>2008/6/11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35E7F0A-14A2-4CF8-9AC0-206F8D6AFB5D}"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2A7C3609-18AB-44D1-A710-DAFA151CF20D}" type="datetimeFigureOut">
              <a:rPr kumimoji="1" lang="ja-JP" altLang="en-US" smtClean="0"/>
              <a:pPr/>
              <a:t>2008/6/11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35E7F0A-14A2-4CF8-9AC0-206F8D6AFB5D}"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A7C3609-18AB-44D1-A710-DAFA151CF20D}" type="datetimeFigureOut">
              <a:rPr kumimoji="1" lang="ja-JP" altLang="en-US" smtClean="0"/>
              <a:pPr/>
              <a:t>2008/6/11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35E7F0A-14A2-4CF8-9AC0-206F8D6AFB5D}"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A7C3609-18AB-44D1-A710-DAFA151CF20D}" type="datetimeFigureOut">
              <a:rPr kumimoji="1" lang="ja-JP" altLang="en-US" smtClean="0"/>
              <a:pPr/>
              <a:t>2008/6/11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35E7F0A-14A2-4CF8-9AC0-206F8D6AFB5D}"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A7C3609-18AB-44D1-A710-DAFA151CF20D}" type="datetimeFigureOut">
              <a:rPr kumimoji="1" lang="ja-JP" altLang="en-US" smtClean="0"/>
              <a:pPr/>
              <a:t>2008/6/11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35E7F0A-14A2-4CF8-9AC0-206F8D6AFB5D}"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C3609-18AB-44D1-A710-DAFA151CF20D}" type="datetimeFigureOut">
              <a:rPr kumimoji="1" lang="ja-JP" altLang="en-US" smtClean="0"/>
              <a:pPr/>
              <a:t>2008/6/11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E7F0A-14A2-4CF8-9AC0-206F8D6AFB5D}"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5" r:id="rId13"/>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11.xml"/><Relationship Id="rId7"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12.bin"/><Relationship Id="rId5" Type="http://schemas.openxmlformats.org/officeDocument/2006/relationships/oleObject" Target="../embeddings/oleObject11.bin"/><Relationship Id="rId10" Type="http://schemas.openxmlformats.org/officeDocument/2006/relationships/oleObject" Target="../embeddings/oleObject16.bin"/><Relationship Id="rId4" Type="http://schemas.openxmlformats.org/officeDocument/2006/relationships/oleObject" Target="../embeddings/oleObject10.bin"/><Relationship Id="rId9"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4.wmf"/><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23.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15.xml"/><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4.bin"/><Relationship Id="rId5" Type="http://schemas.openxmlformats.org/officeDocument/2006/relationships/image" Target="../media/image35.emf"/><Relationship Id="rId4" Type="http://schemas.openxmlformats.org/officeDocument/2006/relationships/image" Target="../media/image34.emf"/><Relationship Id="rId9" Type="http://schemas.openxmlformats.org/officeDocument/2006/relationships/oleObject" Target="../embeddings/oleObject27.bin"/></Relationships>
</file>

<file path=ppt/slides/_rels/slide16.xml.rels><?xml version="1.0" encoding="UTF-8" standalone="yes"?>
<Relationships xmlns="http://schemas.openxmlformats.org/package/2006/relationships"><Relationship Id="rId8" Type="http://schemas.openxmlformats.org/officeDocument/2006/relationships/image" Target="../media/image44.emf"/><Relationship Id="rId13" Type="http://schemas.openxmlformats.org/officeDocument/2006/relationships/oleObject" Target="../embeddings/oleObject29.bin"/><Relationship Id="rId3" Type="http://schemas.openxmlformats.org/officeDocument/2006/relationships/notesSlide" Target="../notesSlides/notesSlide16.xml"/><Relationship Id="rId7" Type="http://schemas.openxmlformats.org/officeDocument/2006/relationships/image" Target="../media/image43.emf"/><Relationship Id="rId12"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2.emf"/><Relationship Id="rId11" Type="http://schemas.openxmlformats.org/officeDocument/2006/relationships/image" Target="../media/image47.emf"/><Relationship Id="rId5" Type="http://schemas.openxmlformats.org/officeDocument/2006/relationships/image" Target="../media/image41.emf"/><Relationship Id="rId15" Type="http://schemas.openxmlformats.org/officeDocument/2006/relationships/oleObject" Target="../embeddings/oleObject31.bin"/><Relationship Id="rId10" Type="http://schemas.openxmlformats.org/officeDocument/2006/relationships/image" Target="../media/image46.emf"/><Relationship Id="rId4" Type="http://schemas.openxmlformats.org/officeDocument/2006/relationships/image" Target="../media/image40.emf"/><Relationship Id="rId9" Type="http://schemas.openxmlformats.org/officeDocument/2006/relationships/image" Target="../media/image45.emf"/><Relationship Id="rId14" Type="http://schemas.openxmlformats.org/officeDocument/2006/relationships/oleObject" Target="../embeddings/oleObject30.bin"/></Relationships>
</file>

<file path=ppt/slides/_rels/slide17.xml.rels><?xml version="1.0" encoding="UTF-8" standalone="yes"?>
<Relationships xmlns="http://schemas.openxmlformats.org/package/2006/relationships"><Relationship Id="rId8" Type="http://schemas.openxmlformats.org/officeDocument/2006/relationships/image" Target="../media/image58.emf"/><Relationship Id="rId13" Type="http://schemas.openxmlformats.org/officeDocument/2006/relationships/oleObject" Target="../embeddings/oleObject32.bin"/><Relationship Id="rId18" Type="http://schemas.openxmlformats.org/officeDocument/2006/relationships/oleObject" Target="../embeddings/oleObject37.bin"/><Relationship Id="rId3" Type="http://schemas.openxmlformats.org/officeDocument/2006/relationships/notesSlide" Target="../notesSlides/notesSlide17.xml"/><Relationship Id="rId7" Type="http://schemas.openxmlformats.org/officeDocument/2006/relationships/image" Target="../media/image57.emf"/><Relationship Id="rId12" Type="http://schemas.openxmlformats.org/officeDocument/2006/relationships/image" Target="../media/image62.emf"/><Relationship Id="rId17" Type="http://schemas.openxmlformats.org/officeDocument/2006/relationships/oleObject" Target="../embeddings/oleObject36.bin"/><Relationship Id="rId2" Type="http://schemas.openxmlformats.org/officeDocument/2006/relationships/slideLayout" Target="../slideLayouts/slideLayout2.xml"/><Relationship Id="rId16" Type="http://schemas.openxmlformats.org/officeDocument/2006/relationships/oleObject" Target="../embeddings/oleObject35.bin"/><Relationship Id="rId1" Type="http://schemas.openxmlformats.org/officeDocument/2006/relationships/vmlDrawing" Target="../drawings/vmlDrawing9.vml"/><Relationship Id="rId6" Type="http://schemas.openxmlformats.org/officeDocument/2006/relationships/image" Target="../media/image56.emf"/><Relationship Id="rId11" Type="http://schemas.openxmlformats.org/officeDocument/2006/relationships/image" Target="../media/image61.emf"/><Relationship Id="rId5" Type="http://schemas.openxmlformats.org/officeDocument/2006/relationships/image" Target="../media/image55.emf"/><Relationship Id="rId15" Type="http://schemas.openxmlformats.org/officeDocument/2006/relationships/oleObject" Target="../embeddings/oleObject34.bin"/><Relationship Id="rId10" Type="http://schemas.openxmlformats.org/officeDocument/2006/relationships/image" Target="../media/image60.emf"/><Relationship Id="rId19" Type="http://schemas.openxmlformats.org/officeDocument/2006/relationships/oleObject" Target="../embeddings/oleObject38.bin"/><Relationship Id="rId4" Type="http://schemas.openxmlformats.org/officeDocument/2006/relationships/image" Target="../media/image54.emf"/><Relationship Id="rId9" Type="http://schemas.openxmlformats.org/officeDocument/2006/relationships/image" Target="../media/image59.emf"/><Relationship Id="rId14" Type="http://schemas.openxmlformats.org/officeDocument/2006/relationships/oleObject" Target="../embeddings/oleObject33.bin"/></Relationships>
</file>

<file path=ppt/slides/_rels/slide18.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image" Target="../media/image65.emf"/><Relationship Id="rId4" Type="http://schemas.openxmlformats.org/officeDocument/2006/relationships/image" Target="../media/image64.e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notesSlide" Target="../notesSlides/notesSlide19.xml"/><Relationship Id="rId7" Type="http://schemas.openxmlformats.org/officeDocument/2006/relationships/image" Target="../media/image70.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69.wmf"/><Relationship Id="rId5" Type="http://schemas.openxmlformats.org/officeDocument/2006/relationships/image" Target="../media/image68.wmf"/><Relationship Id="rId4" Type="http://schemas.openxmlformats.org/officeDocument/2006/relationships/image" Target="../media/image67.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hyperlink" Target="animation-1-10-100.nb" TargetMode="External"/><Relationship Id="rId3" Type="http://schemas.openxmlformats.org/officeDocument/2006/relationships/notesSlide" Target="../notesSlides/notesSlide20.xml"/><Relationship Id="rId7" Type="http://schemas.openxmlformats.org/officeDocument/2006/relationships/oleObject" Target="../embeddings/oleObject43.bin"/><Relationship Id="rId12" Type="http://schemas.openxmlformats.org/officeDocument/2006/relationships/image" Target="../media/image78.jpeg"/><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42.bin"/><Relationship Id="rId11" Type="http://schemas.openxmlformats.org/officeDocument/2006/relationships/image" Target="../media/image77.png"/><Relationship Id="rId5" Type="http://schemas.openxmlformats.org/officeDocument/2006/relationships/oleObject" Target="../embeddings/oleObject41.bin"/><Relationship Id="rId10" Type="http://schemas.openxmlformats.org/officeDocument/2006/relationships/image" Target="../media/image76.png"/><Relationship Id="rId4" Type="http://schemas.openxmlformats.org/officeDocument/2006/relationships/oleObject" Target="../embeddings/oleObject40.bin"/><Relationship Id="rId9" Type="http://schemas.openxmlformats.org/officeDocument/2006/relationships/hyperlink" Target="AlpphaMapAnimationK-1-100.nb"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80.wmf"/><Relationship Id="rId7" Type="http://schemas.openxmlformats.org/officeDocument/2006/relationships/image" Target="../media/image84.png"/><Relationship Id="rId2" Type="http://schemas.openxmlformats.org/officeDocument/2006/relationships/image" Target="../media/image79.wmf"/><Relationship Id="rId1" Type="http://schemas.openxmlformats.org/officeDocument/2006/relationships/slideLayout" Target="../slideLayouts/slideLayout13.xml"/><Relationship Id="rId6" Type="http://schemas.openxmlformats.org/officeDocument/2006/relationships/image" Target="../media/image83.png"/><Relationship Id="rId5" Type="http://schemas.openxmlformats.org/officeDocument/2006/relationships/image" Target="../media/image82.wmf"/><Relationship Id="rId4" Type="http://schemas.openxmlformats.org/officeDocument/2006/relationships/image" Target="../media/image81.png"/></Relationships>
</file>

<file path=ppt/slides/_rels/slide22.xml.rels><?xml version="1.0" encoding="UTF-8" standalone="yes"?>
<Relationships xmlns="http://schemas.openxmlformats.org/package/2006/relationships"><Relationship Id="rId8" Type="http://schemas.openxmlformats.org/officeDocument/2006/relationships/image" Target="../media/image90.wmf"/><Relationship Id="rId3" Type="http://schemas.openxmlformats.org/officeDocument/2006/relationships/image" Target="../media/image85.wmf"/><Relationship Id="rId7" Type="http://schemas.openxmlformats.org/officeDocument/2006/relationships/image" Target="../media/image89.w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8.wmf"/><Relationship Id="rId5" Type="http://schemas.openxmlformats.org/officeDocument/2006/relationships/image" Target="../media/image87.wmf"/><Relationship Id="rId4" Type="http://schemas.openxmlformats.org/officeDocument/2006/relationships/image" Target="../media/image86.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notesSlide" Target="../notesSlides/notesSlide22.xml"/><Relationship Id="rId7" Type="http://schemas.openxmlformats.org/officeDocument/2006/relationships/image" Target="../media/image94.wmf"/><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image" Target="../media/image93.wmf"/><Relationship Id="rId5" Type="http://schemas.openxmlformats.org/officeDocument/2006/relationships/image" Target="../media/image92.wmf"/><Relationship Id="rId4" Type="http://schemas.openxmlformats.org/officeDocument/2006/relationships/oleObject" Target="../embeddings/oleObject45.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47.bin"/><Relationship Id="rId5" Type="http://schemas.openxmlformats.org/officeDocument/2006/relationships/image" Target="../media/image97.png"/><Relationship Id="rId4" Type="http://schemas.openxmlformats.org/officeDocument/2006/relationships/image" Target="../media/image9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101.wmf"/><Relationship Id="rId5" Type="http://schemas.openxmlformats.org/officeDocument/2006/relationships/image" Target="../media/image100.wmf"/><Relationship Id="rId4" Type="http://schemas.openxmlformats.org/officeDocument/2006/relationships/image" Target="../media/image99.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6.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28628" y="571480"/>
            <a:ext cx="8072462" cy="3071834"/>
          </a:xfrm>
        </p:spPr>
        <p:txBody>
          <a:bodyPr>
            <a:normAutofit/>
          </a:bodyPr>
          <a:lstStyle/>
          <a:p>
            <a:r>
              <a:rPr lang="en-US" altLang="ja-JP" dirty="0" smtClean="0"/>
              <a:t>Predictability of </a:t>
            </a:r>
            <a:br>
              <a:rPr lang="en-US" altLang="ja-JP" dirty="0" smtClean="0"/>
            </a:br>
            <a:r>
              <a:rPr lang="en-US" altLang="ja-JP" dirty="0" smtClean="0"/>
              <a:t>Consciousness States Studied with Human Brain Magnetism</a:t>
            </a:r>
            <a:r>
              <a:rPr lang="ja-JP" altLang="en-US" sz="3600" dirty="0">
                <a:latin typeface="HGP明朝B" pitchFamily="18" charset="-128"/>
                <a:ea typeface="HGP明朝B" pitchFamily="18" charset="-128"/>
              </a:rPr>
              <a:t/>
            </a:r>
            <a:br>
              <a:rPr lang="ja-JP" altLang="en-US" sz="3600" dirty="0">
                <a:latin typeface="HGP明朝B" pitchFamily="18" charset="-128"/>
                <a:ea typeface="HGP明朝B" pitchFamily="18" charset="-128"/>
              </a:rPr>
            </a:br>
            <a:endParaRPr kumimoji="1" lang="ja-JP" altLang="en-US" sz="3600" dirty="0">
              <a:latin typeface="HGP明朝B" pitchFamily="18" charset="-128"/>
              <a:ea typeface="HGP明朝B" pitchFamily="18" charset="-128"/>
            </a:endParaRPr>
          </a:p>
        </p:txBody>
      </p:sp>
      <p:sp>
        <p:nvSpPr>
          <p:cNvPr id="3" name="サブタイトル 2"/>
          <p:cNvSpPr>
            <a:spLocks noGrp="1"/>
          </p:cNvSpPr>
          <p:nvPr>
            <p:ph type="subTitle" idx="1"/>
          </p:nvPr>
        </p:nvSpPr>
        <p:spPr>
          <a:xfrm>
            <a:off x="71406" y="3571876"/>
            <a:ext cx="9072594" cy="2214578"/>
          </a:xfrm>
        </p:spPr>
        <p:txBody>
          <a:bodyPr>
            <a:normAutofit fontScale="70000" lnSpcReduction="20000"/>
          </a:bodyPr>
          <a:lstStyle/>
          <a:p>
            <a:r>
              <a:rPr lang="en-US" altLang="ja-JP" sz="3800" dirty="0" smtClean="0">
                <a:solidFill>
                  <a:schemeClr val="tx1"/>
                </a:solidFill>
              </a:rPr>
              <a:t>Noboru </a:t>
            </a:r>
            <a:r>
              <a:rPr lang="en-US" altLang="ja-JP" sz="3800" dirty="0" err="1" smtClean="0">
                <a:solidFill>
                  <a:schemeClr val="tx1"/>
                </a:solidFill>
              </a:rPr>
              <a:t>Tanizuka</a:t>
            </a:r>
            <a:r>
              <a:rPr lang="en-US" sz="3800" baseline="30000" dirty="0" smtClean="0">
                <a:solidFill>
                  <a:schemeClr val="tx1"/>
                </a:solidFill>
              </a:rPr>
              <a:t> *1 </a:t>
            </a:r>
            <a:r>
              <a:rPr lang="ja-JP" altLang="en-US" sz="3800" baseline="30000" dirty="0" smtClean="0">
                <a:solidFill>
                  <a:schemeClr val="tx1"/>
                </a:solidFill>
              </a:rPr>
              <a:t>　</a:t>
            </a:r>
            <a:r>
              <a:rPr lang="en-US" altLang="ja-JP" sz="3800" dirty="0" err="1" smtClean="0">
                <a:solidFill>
                  <a:schemeClr val="tx1"/>
                </a:solidFill>
              </a:rPr>
              <a:t>Mostafizur</a:t>
            </a:r>
            <a:r>
              <a:rPr lang="en-US" altLang="ja-JP" sz="3800" dirty="0" smtClean="0">
                <a:solidFill>
                  <a:schemeClr val="tx1"/>
                </a:solidFill>
              </a:rPr>
              <a:t> R. Khan</a:t>
            </a:r>
            <a:r>
              <a:rPr lang="en-US" sz="3800" baseline="30000" dirty="0" smtClean="0">
                <a:solidFill>
                  <a:schemeClr val="tx1"/>
                </a:solidFill>
              </a:rPr>
              <a:t>*1,3</a:t>
            </a:r>
            <a:r>
              <a:rPr lang="ja-JP" altLang="en-US" sz="3800" dirty="0" smtClean="0">
                <a:solidFill>
                  <a:schemeClr val="tx1"/>
                </a:solidFill>
              </a:rPr>
              <a:t>   </a:t>
            </a:r>
            <a:r>
              <a:rPr lang="en-US" altLang="ja-JP" sz="3800" dirty="0" err="1" smtClean="0">
                <a:solidFill>
                  <a:schemeClr val="tx1"/>
                </a:solidFill>
              </a:rPr>
              <a:t>Teruhisa</a:t>
            </a:r>
            <a:r>
              <a:rPr lang="en-US" altLang="ja-JP" sz="3800" dirty="0" smtClean="0">
                <a:solidFill>
                  <a:schemeClr val="tx1"/>
                </a:solidFill>
              </a:rPr>
              <a:t> </a:t>
            </a:r>
            <a:r>
              <a:rPr lang="en-US" altLang="ja-JP" sz="3800" dirty="0" err="1" smtClean="0">
                <a:solidFill>
                  <a:schemeClr val="tx1"/>
                </a:solidFill>
              </a:rPr>
              <a:t>Hochin</a:t>
            </a:r>
            <a:r>
              <a:rPr lang="en-US" sz="3800" baseline="30000" dirty="0" smtClean="0">
                <a:solidFill>
                  <a:schemeClr val="tx1"/>
                </a:solidFill>
              </a:rPr>
              <a:t>*2</a:t>
            </a:r>
            <a:r>
              <a:rPr lang="en-US" sz="3800" baseline="30000" dirty="0">
                <a:solidFill>
                  <a:schemeClr val="tx1"/>
                </a:solidFill>
              </a:rPr>
              <a:t>	</a:t>
            </a:r>
            <a:endParaRPr lang="ja-JP" altLang="en-US" sz="3800" dirty="0">
              <a:solidFill>
                <a:schemeClr val="tx1"/>
              </a:solidFill>
            </a:endParaRPr>
          </a:p>
          <a:p>
            <a:pPr algn="l"/>
            <a:r>
              <a:rPr lang="en-US" sz="3300" baseline="30000" dirty="0" smtClean="0">
                <a:solidFill>
                  <a:schemeClr val="tx1"/>
                </a:solidFill>
              </a:rPr>
              <a:t>*1</a:t>
            </a:r>
            <a:r>
              <a:rPr lang="ja-JP" altLang="en-US" sz="3300" baseline="30000" dirty="0" smtClean="0">
                <a:solidFill>
                  <a:schemeClr val="tx1"/>
                </a:solidFill>
              </a:rPr>
              <a:t>  </a:t>
            </a:r>
            <a:r>
              <a:rPr lang="en-US" altLang="ja-JP" sz="3300" dirty="0" smtClean="0">
                <a:solidFill>
                  <a:schemeClr val="tx1"/>
                </a:solidFill>
              </a:rPr>
              <a:t>Graduate School of Science, Osaka Prefecture University,  Osaka</a:t>
            </a:r>
            <a:r>
              <a:rPr lang="en-US" sz="3300" dirty="0">
                <a:solidFill>
                  <a:schemeClr val="tx1"/>
                </a:solidFill>
              </a:rPr>
              <a:t>	</a:t>
            </a:r>
            <a:r>
              <a:rPr lang="ja-JP" altLang="en-US" sz="3300" dirty="0">
                <a:solidFill>
                  <a:schemeClr val="tx1"/>
                </a:solidFill>
              </a:rPr>
              <a:t>　</a:t>
            </a:r>
            <a:endParaRPr lang="ja-JP" altLang="en-US" sz="3300" dirty="0" smtClean="0">
              <a:solidFill>
                <a:schemeClr val="tx1"/>
              </a:solidFill>
            </a:endParaRPr>
          </a:p>
          <a:p>
            <a:pPr algn="l"/>
            <a:r>
              <a:rPr lang="en-US" sz="3300" baseline="30000" dirty="0" smtClean="0">
                <a:solidFill>
                  <a:schemeClr val="tx1"/>
                </a:solidFill>
              </a:rPr>
              <a:t>*2  </a:t>
            </a:r>
            <a:r>
              <a:rPr lang="en-US" altLang="ja-JP" sz="3300" dirty="0" smtClean="0">
                <a:solidFill>
                  <a:schemeClr val="tx1"/>
                </a:solidFill>
              </a:rPr>
              <a:t>Graduate School of Sci. and </a:t>
            </a:r>
            <a:r>
              <a:rPr lang="en-US" altLang="ja-JP" sz="3300" dirty="0" err="1" smtClean="0">
                <a:solidFill>
                  <a:schemeClr val="tx1"/>
                </a:solidFill>
              </a:rPr>
              <a:t>Techn</a:t>
            </a:r>
            <a:r>
              <a:rPr lang="en-US" altLang="ja-JP" sz="3300" dirty="0" smtClean="0">
                <a:solidFill>
                  <a:schemeClr val="tx1"/>
                </a:solidFill>
              </a:rPr>
              <a:t>., Kyoto Inst. of Technology,  Kyoto</a:t>
            </a:r>
            <a:r>
              <a:rPr lang="ja-JP" altLang="en-US" sz="3300" dirty="0">
                <a:solidFill>
                  <a:schemeClr val="tx1"/>
                </a:solidFill>
              </a:rPr>
              <a:t>　</a:t>
            </a:r>
            <a:endParaRPr lang="ja-JP" altLang="en-US" sz="3300" dirty="0" smtClean="0">
              <a:solidFill>
                <a:schemeClr val="tx1"/>
              </a:solidFill>
            </a:endParaRPr>
          </a:p>
          <a:p>
            <a:pPr algn="l"/>
            <a:r>
              <a:rPr lang="en-US" sz="3300" baseline="30000" dirty="0" smtClean="0">
                <a:solidFill>
                  <a:schemeClr val="tx1"/>
                </a:solidFill>
              </a:rPr>
              <a:t>*3   </a:t>
            </a:r>
            <a:r>
              <a:rPr lang="en-US" sz="5100" baseline="30000" dirty="0" smtClean="0">
                <a:solidFill>
                  <a:schemeClr val="tx1"/>
                </a:solidFill>
              </a:rPr>
              <a:t>(at present ) Summit System Service, Inc., Osaka</a:t>
            </a:r>
            <a:endParaRPr lang="ja-JP" altLang="en-US" sz="5100" dirty="0">
              <a:solidFill>
                <a:schemeClr val="tx1"/>
              </a:solidFill>
            </a:endParaRPr>
          </a:p>
          <a:p>
            <a:endParaRPr kumimoji="1" lang="ja-JP" altLang="en-US" dirty="0"/>
          </a:p>
        </p:txBody>
      </p:sp>
      <p:sp>
        <p:nvSpPr>
          <p:cNvPr id="4" name="テキスト ボックス 3"/>
          <p:cNvSpPr txBox="1"/>
          <p:nvPr/>
        </p:nvSpPr>
        <p:spPr>
          <a:xfrm>
            <a:off x="0" y="6211693"/>
            <a:ext cx="9144000" cy="646331"/>
          </a:xfrm>
          <a:prstGeom prst="rect">
            <a:avLst/>
          </a:prstGeom>
          <a:noFill/>
        </p:spPr>
        <p:txBody>
          <a:bodyPr wrap="square" rtlCol="0">
            <a:spAutoFit/>
          </a:bodyPr>
          <a:lstStyle/>
          <a:p>
            <a:r>
              <a:rPr lang="en-US" b="1" dirty="0" smtClean="0"/>
              <a:t>5th Int. Conf. on Unsolved Problems on Noise</a:t>
            </a:r>
            <a:r>
              <a:rPr lang="en-US" dirty="0" smtClean="0"/>
              <a:t> </a:t>
            </a:r>
            <a:r>
              <a:rPr lang="en-US" b="1" dirty="0" smtClean="0"/>
              <a:t>and Fluctuations in Physics, Biology  and High Technology</a:t>
            </a:r>
            <a:r>
              <a:rPr lang="en-US" dirty="0" smtClean="0"/>
              <a:t>     </a:t>
            </a:r>
            <a:r>
              <a:rPr lang="en-US" dirty="0" err="1" smtClean="0"/>
              <a:t>École</a:t>
            </a:r>
            <a:r>
              <a:rPr lang="en-US" dirty="0" smtClean="0"/>
              <a:t> </a:t>
            </a:r>
            <a:r>
              <a:rPr lang="en-US" dirty="0" err="1" smtClean="0"/>
              <a:t>Normale</a:t>
            </a:r>
            <a:r>
              <a:rPr lang="en-US" dirty="0" smtClean="0"/>
              <a:t> </a:t>
            </a:r>
            <a:r>
              <a:rPr lang="en-US" dirty="0" err="1" smtClean="0"/>
              <a:t>Supérieure</a:t>
            </a:r>
            <a:r>
              <a:rPr lang="en-US" dirty="0" smtClean="0"/>
              <a:t> de Lyon, Lyon,</a:t>
            </a:r>
            <a:r>
              <a:rPr lang="en-US" altLang="ja-JP" dirty="0" smtClean="0"/>
              <a:t> 2008.6.2-6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4" name="Object 6"/>
          <p:cNvGraphicFramePr>
            <a:graphicFrameLocks noChangeAspect="1"/>
          </p:cNvGraphicFramePr>
          <p:nvPr/>
        </p:nvGraphicFramePr>
        <p:xfrm>
          <a:off x="1608139" y="4898125"/>
          <a:ext cx="5178439" cy="638767"/>
        </p:xfrm>
        <a:graphic>
          <a:graphicData uri="http://schemas.openxmlformats.org/presentationml/2006/ole">
            <p:oleObj spid="_x0000_s92164" name="数式" r:id="rId4" imgW="1917360" imgH="241200" progId="Equation.3">
              <p:embed/>
            </p:oleObj>
          </a:graphicData>
        </a:graphic>
      </p:graphicFrame>
      <p:sp>
        <p:nvSpPr>
          <p:cNvPr id="10245" name="Text Box 2"/>
          <p:cNvSpPr txBox="1">
            <a:spLocks noChangeArrowheads="1"/>
          </p:cNvSpPr>
          <p:nvPr/>
        </p:nvSpPr>
        <p:spPr bwMode="auto">
          <a:xfrm>
            <a:off x="4284663" y="3068638"/>
            <a:ext cx="915987" cy="630237"/>
          </a:xfrm>
          <a:prstGeom prst="rect">
            <a:avLst/>
          </a:prstGeom>
          <a:noFill/>
          <a:ln w="9525">
            <a:noFill/>
            <a:miter lim="800000"/>
            <a:headEnd/>
            <a:tailEnd/>
          </a:ln>
        </p:spPr>
        <p:txBody>
          <a:bodyPr vert="eaVert">
            <a:spAutoFit/>
          </a:bodyPr>
          <a:lstStyle/>
          <a:p>
            <a:pPr>
              <a:spcBef>
                <a:spcPct val="50000"/>
              </a:spcBef>
            </a:pPr>
            <a:r>
              <a:rPr lang="en-US" altLang="ja-JP" sz="4800">
                <a:latin typeface="Times New Roman" pitchFamily="18" charset="0"/>
              </a:rPr>
              <a:t>…</a:t>
            </a:r>
            <a:endParaRPr lang="en-US" altLang="ja-JP" sz="4800">
              <a:latin typeface="Verdana" pitchFamily="34" charset="0"/>
            </a:endParaRPr>
          </a:p>
        </p:txBody>
      </p:sp>
      <p:sp>
        <p:nvSpPr>
          <p:cNvPr id="10246" name="Line 3"/>
          <p:cNvSpPr>
            <a:spLocks noChangeShapeType="1"/>
          </p:cNvSpPr>
          <p:nvPr/>
        </p:nvSpPr>
        <p:spPr bwMode="auto">
          <a:xfrm>
            <a:off x="2484438" y="2276475"/>
            <a:ext cx="792162" cy="360363"/>
          </a:xfrm>
          <a:prstGeom prst="line">
            <a:avLst/>
          </a:prstGeom>
          <a:noFill/>
          <a:ln w="9525">
            <a:solidFill>
              <a:schemeClr val="tx1"/>
            </a:solidFill>
            <a:round/>
            <a:headEnd/>
            <a:tailEnd/>
          </a:ln>
        </p:spPr>
        <p:txBody>
          <a:bodyPr/>
          <a:lstStyle/>
          <a:p>
            <a:endParaRPr lang="ja-JP" altLang="en-US"/>
          </a:p>
        </p:txBody>
      </p:sp>
      <p:sp>
        <p:nvSpPr>
          <p:cNvPr id="10247" name="Line 4"/>
          <p:cNvSpPr>
            <a:spLocks noChangeShapeType="1"/>
          </p:cNvSpPr>
          <p:nvPr/>
        </p:nvSpPr>
        <p:spPr bwMode="auto">
          <a:xfrm>
            <a:off x="2555875" y="2349500"/>
            <a:ext cx="792163" cy="1944688"/>
          </a:xfrm>
          <a:prstGeom prst="line">
            <a:avLst/>
          </a:prstGeom>
          <a:noFill/>
          <a:ln w="9525">
            <a:solidFill>
              <a:schemeClr val="tx1"/>
            </a:solidFill>
            <a:round/>
            <a:headEnd/>
            <a:tailEnd/>
          </a:ln>
        </p:spPr>
        <p:txBody>
          <a:bodyPr/>
          <a:lstStyle/>
          <a:p>
            <a:endParaRPr lang="ja-JP" altLang="en-US"/>
          </a:p>
        </p:txBody>
      </p:sp>
      <p:sp>
        <p:nvSpPr>
          <p:cNvPr id="10248" name="Line 5"/>
          <p:cNvSpPr>
            <a:spLocks noChangeShapeType="1"/>
          </p:cNvSpPr>
          <p:nvPr/>
        </p:nvSpPr>
        <p:spPr bwMode="auto">
          <a:xfrm>
            <a:off x="3779838" y="2276475"/>
            <a:ext cx="792162" cy="215900"/>
          </a:xfrm>
          <a:prstGeom prst="line">
            <a:avLst/>
          </a:prstGeom>
          <a:noFill/>
          <a:ln w="9525">
            <a:solidFill>
              <a:schemeClr val="tx1"/>
            </a:solidFill>
            <a:round/>
            <a:headEnd/>
            <a:tailEnd/>
          </a:ln>
        </p:spPr>
        <p:txBody>
          <a:bodyPr/>
          <a:lstStyle/>
          <a:p>
            <a:endParaRPr lang="ja-JP" altLang="en-US"/>
          </a:p>
        </p:txBody>
      </p:sp>
      <p:sp>
        <p:nvSpPr>
          <p:cNvPr id="10249" name="Line 6"/>
          <p:cNvSpPr>
            <a:spLocks noChangeShapeType="1"/>
          </p:cNvSpPr>
          <p:nvPr/>
        </p:nvSpPr>
        <p:spPr bwMode="auto">
          <a:xfrm>
            <a:off x="3779838" y="2708275"/>
            <a:ext cx="503237" cy="144463"/>
          </a:xfrm>
          <a:prstGeom prst="line">
            <a:avLst/>
          </a:prstGeom>
          <a:noFill/>
          <a:ln w="9525">
            <a:solidFill>
              <a:schemeClr val="tx1"/>
            </a:solidFill>
            <a:round/>
            <a:headEnd/>
            <a:tailEnd/>
          </a:ln>
        </p:spPr>
        <p:txBody>
          <a:bodyPr/>
          <a:lstStyle/>
          <a:p>
            <a:endParaRPr lang="ja-JP" altLang="en-US"/>
          </a:p>
        </p:txBody>
      </p:sp>
      <p:sp>
        <p:nvSpPr>
          <p:cNvPr id="10250" name="Line 7"/>
          <p:cNvSpPr>
            <a:spLocks noChangeShapeType="1"/>
          </p:cNvSpPr>
          <p:nvPr/>
        </p:nvSpPr>
        <p:spPr bwMode="auto">
          <a:xfrm flipV="1">
            <a:off x="3779838" y="3789363"/>
            <a:ext cx="719137" cy="431800"/>
          </a:xfrm>
          <a:prstGeom prst="line">
            <a:avLst/>
          </a:prstGeom>
          <a:noFill/>
          <a:ln w="9525">
            <a:solidFill>
              <a:schemeClr val="tx1"/>
            </a:solidFill>
            <a:round/>
            <a:headEnd/>
            <a:tailEnd/>
          </a:ln>
        </p:spPr>
        <p:txBody>
          <a:bodyPr/>
          <a:lstStyle/>
          <a:p>
            <a:endParaRPr lang="ja-JP" altLang="en-US"/>
          </a:p>
        </p:txBody>
      </p:sp>
      <p:sp>
        <p:nvSpPr>
          <p:cNvPr id="10251" name="Line 8"/>
          <p:cNvSpPr>
            <a:spLocks noChangeShapeType="1"/>
          </p:cNvSpPr>
          <p:nvPr/>
        </p:nvSpPr>
        <p:spPr bwMode="auto">
          <a:xfrm>
            <a:off x="2484438" y="4221163"/>
            <a:ext cx="792162" cy="0"/>
          </a:xfrm>
          <a:prstGeom prst="line">
            <a:avLst/>
          </a:prstGeom>
          <a:noFill/>
          <a:ln w="9525">
            <a:solidFill>
              <a:schemeClr val="tx1"/>
            </a:solidFill>
            <a:round/>
            <a:headEnd/>
            <a:tailEnd/>
          </a:ln>
        </p:spPr>
        <p:txBody>
          <a:bodyPr/>
          <a:lstStyle/>
          <a:p>
            <a:endParaRPr lang="ja-JP" altLang="en-US"/>
          </a:p>
        </p:txBody>
      </p:sp>
      <p:sp>
        <p:nvSpPr>
          <p:cNvPr id="10252" name="Line 9"/>
          <p:cNvSpPr>
            <a:spLocks noChangeShapeType="1"/>
          </p:cNvSpPr>
          <p:nvPr/>
        </p:nvSpPr>
        <p:spPr bwMode="auto">
          <a:xfrm>
            <a:off x="2484438" y="2636838"/>
            <a:ext cx="792162" cy="1584325"/>
          </a:xfrm>
          <a:prstGeom prst="line">
            <a:avLst/>
          </a:prstGeom>
          <a:noFill/>
          <a:ln w="9525">
            <a:solidFill>
              <a:schemeClr val="tx1"/>
            </a:solidFill>
            <a:round/>
            <a:headEnd/>
            <a:tailEnd/>
          </a:ln>
        </p:spPr>
        <p:txBody>
          <a:bodyPr/>
          <a:lstStyle/>
          <a:p>
            <a:endParaRPr lang="ja-JP" altLang="en-US"/>
          </a:p>
        </p:txBody>
      </p:sp>
      <p:sp>
        <p:nvSpPr>
          <p:cNvPr id="10253" name="Line 10"/>
          <p:cNvSpPr>
            <a:spLocks noChangeShapeType="1"/>
          </p:cNvSpPr>
          <p:nvPr/>
        </p:nvSpPr>
        <p:spPr bwMode="auto">
          <a:xfrm flipV="1">
            <a:off x="2484438" y="2276475"/>
            <a:ext cx="792162" cy="1944688"/>
          </a:xfrm>
          <a:prstGeom prst="line">
            <a:avLst/>
          </a:prstGeom>
          <a:noFill/>
          <a:ln w="9525">
            <a:solidFill>
              <a:schemeClr val="tx1"/>
            </a:solidFill>
            <a:round/>
            <a:headEnd/>
            <a:tailEnd/>
          </a:ln>
        </p:spPr>
        <p:txBody>
          <a:bodyPr/>
          <a:lstStyle/>
          <a:p>
            <a:endParaRPr lang="ja-JP" altLang="en-US"/>
          </a:p>
        </p:txBody>
      </p:sp>
      <p:sp>
        <p:nvSpPr>
          <p:cNvPr id="10254" name="Line 11"/>
          <p:cNvSpPr>
            <a:spLocks noChangeShapeType="1"/>
          </p:cNvSpPr>
          <p:nvPr/>
        </p:nvSpPr>
        <p:spPr bwMode="auto">
          <a:xfrm flipV="1">
            <a:off x="2484438" y="2636838"/>
            <a:ext cx="792162" cy="1584325"/>
          </a:xfrm>
          <a:prstGeom prst="line">
            <a:avLst/>
          </a:prstGeom>
          <a:noFill/>
          <a:ln w="9525">
            <a:solidFill>
              <a:schemeClr val="tx1"/>
            </a:solidFill>
            <a:round/>
            <a:headEnd/>
            <a:tailEnd/>
          </a:ln>
        </p:spPr>
        <p:txBody>
          <a:bodyPr/>
          <a:lstStyle/>
          <a:p>
            <a:endParaRPr lang="ja-JP" altLang="en-US"/>
          </a:p>
        </p:txBody>
      </p:sp>
      <p:sp>
        <p:nvSpPr>
          <p:cNvPr id="10255" name="Line 12"/>
          <p:cNvSpPr>
            <a:spLocks noChangeShapeType="1"/>
          </p:cNvSpPr>
          <p:nvPr/>
        </p:nvSpPr>
        <p:spPr bwMode="auto">
          <a:xfrm>
            <a:off x="2484438" y="2636838"/>
            <a:ext cx="792162" cy="0"/>
          </a:xfrm>
          <a:prstGeom prst="line">
            <a:avLst/>
          </a:prstGeom>
          <a:noFill/>
          <a:ln w="9525">
            <a:solidFill>
              <a:schemeClr val="tx1"/>
            </a:solidFill>
            <a:round/>
            <a:headEnd/>
            <a:tailEnd/>
          </a:ln>
        </p:spPr>
        <p:txBody>
          <a:bodyPr/>
          <a:lstStyle/>
          <a:p>
            <a:endParaRPr lang="ja-JP" altLang="en-US"/>
          </a:p>
        </p:txBody>
      </p:sp>
      <p:grpSp>
        <p:nvGrpSpPr>
          <p:cNvPr id="2" name="Group 13"/>
          <p:cNvGrpSpPr>
            <a:grpSpLocks/>
          </p:cNvGrpSpPr>
          <p:nvPr/>
        </p:nvGrpSpPr>
        <p:grpSpPr bwMode="auto">
          <a:xfrm>
            <a:off x="1908175" y="1989138"/>
            <a:ext cx="5057775" cy="2473325"/>
            <a:chOff x="1426" y="2387"/>
            <a:chExt cx="3186" cy="1558"/>
          </a:xfrm>
        </p:grpSpPr>
        <p:sp>
          <p:nvSpPr>
            <p:cNvPr id="10338" name="Oval 14"/>
            <p:cNvSpPr>
              <a:spLocks noChangeArrowheads="1"/>
            </p:cNvSpPr>
            <p:nvPr/>
          </p:nvSpPr>
          <p:spPr bwMode="auto">
            <a:xfrm>
              <a:off x="1474" y="2649"/>
              <a:ext cx="336" cy="288"/>
            </a:xfrm>
            <a:prstGeom prst="ellipse">
              <a:avLst/>
            </a:prstGeom>
            <a:solidFill>
              <a:schemeClr val="accent1"/>
            </a:solidFill>
            <a:ln w="9525">
              <a:solidFill>
                <a:schemeClr val="tx1"/>
              </a:solidFill>
              <a:miter lim="800000"/>
              <a:headEnd/>
              <a:tailEnd/>
            </a:ln>
          </p:spPr>
          <p:txBody>
            <a:bodyPr wrap="none" anchor="ctr"/>
            <a:lstStyle/>
            <a:p>
              <a:pPr algn="ctr"/>
              <a:r>
                <a:rPr lang="en-US" altLang="ja-JP" sz="2400">
                  <a:latin typeface="Verdana" pitchFamily="34" charset="0"/>
                </a:rPr>
                <a:t>x</a:t>
              </a:r>
              <a:r>
                <a:rPr lang="en-US" altLang="ja-JP" sz="1600">
                  <a:latin typeface="Verdana" pitchFamily="34" charset="0"/>
                </a:rPr>
                <a:t>2</a:t>
              </a:r>
            </a:p>
          </p:txBody>
        </p:sp>
        <p:sp>
          <p:nvSpPr>
            <p:cNvPr id="10339" name="Oval 15"/>
            <p:cNvSpPr>
              <a:spLocks noChangeArrowheads="1"/>
            </p:cNvSpPr>
            <p:nvPr/>
          </p:nvSpPr>
          <p:spPr bwMode="auto">
            <a:xfrm>
              <a:off x="1474" y="3657"/>
              <a:ext cx="336" cy="288"/>
            </a:xfrm>
            <a:prstGeom prst="ellipse">
              <a:avLst/>
            </a:prstGeom>
            <a:solidFill>
              <a:schemeClr val="accent1"/>
            </a:solidFill>
            <a:ln w="9525">
              <a:solidFill>
                <a:schemeClr val="tx1"/>
              </a:solidFill>
              <a:miter lim="800000"/>
              <a:headEnd/>
              <a:tailEnd/>
            </a:ln>
          </p:spPr>
          <p:txBody>
            <a:bodyPr wrap="none" anchor="ctr"/>
            <a:lstStyle/>
            <a:p>
              <a:pPr algn="ctr"/>
              <a:r>
                <a:rPr lang="en-US" altLang="ja-JP" sz="2400">
                  <a:latin typeface="Verdana" pitchFamily="34" charset="0"/>
                </a:rPr>
                <a:t>x</a:t>
              </a:r>
              <a:r>
                <a:rPr lang="en-US" altLang="ja-JP" sz="1600">
                  <a:latin typeface="Verdana" pitchFamily="34" charset="0"/>
                </a:rPr>
                <a:t>N</a:t>
              </a:r>
            </a:p>
          </p:txBody>
        </p:sp>
        <p:sp>
          <p:nvSpPr>
            <p:cNvPr id="10340" name="Oval 16"/>
            <p:cNvSpPr>
              <a:spLocks noChangeArrowheads="1"/>
            </p:cNvSpPr>
            <p:nvPr/>
          </p:nvSpPr>
          <p:spPr bwMode="auto">
            <a:xfrm>
              <a:off x="4468" y="3089"/>
              <a:ext cx="144" cy="144"/>
            </a:xfrm>
            <a:prstGeom prst="ellipse">
              <a:avLst/>
            </a:prstGeom>
            <a:solidFill>
              <a:schemeClr val="accent1"/>
            </a:solidFill>
            <a:ln w="9525">
              <a:solidFill>
                <a:schemeClr val="tx1"/>
              </a:solidFill>
              <a:miter lim="800000"/>
              <a:headEnd/>
              <a:tailEnd/>
            </a:ln>
          </p:spPr>
          <p:txBody>
            <a:bodyPr wrap="none" anchor="ctr"/>
            <a:lstStyle/>
            <a:p>
              <a:endParaRPr lang="ja-JP" altLang="en-US"/>
            </a:p>
          </p:txBody>
        </p:sp>
        <p:sp>
          <p:nvSpPr>
            <p:cNvPr id="10341" name="Text Box 17"/>
            <p:cNvSpPr txBox="1">
              <a:spLocks noChangeArrowheads="1"/>
            </p:cNvSpPr>
            <p:nvPr/>
          </p:nvSpPr>
          <p:spPr bwMode="auto">
            <a:xfrm>
              <a:off x="1426" y="2937"/>
              <a:ext cx="884" cy="768"/>
            </a:xfrm>
            <a:prstGeom prst="rect">
              <a:avLst/>
            </a:prstGeom>
            <a:noFill/>
            <a:ln w="9525">
              <a:noFill/>
              <a:miter lim="800000"/>
              <a:headEnd/>
              <a:tailEnd/>
            </a:ln>
          </p:spPr>
          <p:txBody>
            <a:bodyPr vert="eaVert">
              <a:spAutoFit/>
            </a:bodyPr>
            <a:lstStyle/>
            <a:p>
              <a:pPr>
                <a:spcBef>
                  <a:spcPct val="50000"/>
                </a:spcBef>
              </a:pPr>
              <a:r>
                <a:rPr lang="en-US" altLang="ja-JP" sz="8000">
                  <a:latin typeface="Times New Roman" pitchFamily="18" charset="0"/>
                </a:rPr>
                <a:t>…</a:t>
              </a:r>
              <a:endParaRPr lang="en-US" altLang="ja-JP" sz="8000">
                <a:latin typeface="Verdana" pitchFamily="34" charset="0"/>
              </a:endParaRPr>
            </a:p>
          </p:txBody>
        </p:sp>
        <p:sp>
          <p:nvSpPr>
            <p:cNvPr id="10342" name="Text Box 18"/>
            <p:cNvSpPr txBox="1">
              <a:spLocks noChangeArrowheads="1"/>
            </p:cNvSpPr>
            <p:nvPr/>
          </p:nvSpPr>
          <p:spPr bwMode="auto">
            <a:xfrm>
              <a:off x="2242" y="2937"/>
              <a:ext cx="884" cy="768"/>
            </a:xfrm>
            <a:prstGeom prst="rect">
              <a:avLst/>
            </a:prstGeom>
            <a:noFill/>
            <a:ln w="9525">
              <a:noFill/>
              <a:miter lim="800000"/>
              <a:headEnd/>
              <a:tailEnd/>
            </a:ln>
          </p:spPr>
          <p:txBody>
            <a:bodyPr vert="eaVert">
              <a:spAutoFit/>
            </a:bodyPr>
            <a:lstStyle/>
            <a:p>
              <a:pPr>
                <a:spcBef>
                  <a:spcPct val="50000"/>
                </a:spcBef>
              </a:pPr>
              <a:r>
                <a:rPr lang="en-US" altLang="ja-JP" sz="8000">
                  <a:latin typeface="Times New Roman" pitchFamily="18" charset="0"/>
                </a:rPr>
                <a:t>…</a:t>
              </a:r>
              <a:endParaRPr lang="en-US" altLang="ja-JP" sz="8000">
                <a:latin typeface="Verdana" pitchFamily="34" charset="0"/>
              </a:endParaRPr>
            </a:p>
          </p:txBody>
        </p:sp>
        <p:sp>
          <p:nvSpPr>
            <p:cNvPr id="10343" name="Line 19"/>
            <p:cNvSpPr>
              <a:spLocks noChangeShapeType="1"/>
            </p:cNvSpPr>
            <p:nvPr/>
          </p:nvSpPr>
          <p:spPr bwMode="auto">
            <a:xfrm>
              <a:off x="1791" y="2568"/>
              <a:ext cx="499" cy="0"/>
            </a:xfrm>
            <a:prstGeom prst="line">
              <a:avLst/>
            </a:prstGeom>
            <a:noFill/>
            <a:ln w="9525">
              <a:solidFill>
                <a:schemeClr val="tx1"/>
              </a:solidFill>
              <a:round/>
              <a:headEnd/>
              <a:tailEnd/>
            </a:ln>
          </p:spPr>
          <p:txBody>
            <a:bodyPr/>
            <a:lstStyle/>
            <a:p>
              <a:endParaRPr lang="ja-JP" altLang="en-US"/>
            </a:p>
          </p:txBody>
        </p:sp>
        <p:sp>
          <p:nvSpPr>
            <p:cNvPr id="10344" name="Line 20"/>
            <p:cNvSpPr>
              <a:spLocks noChangeShapeType="1"/>
            </p:cNvSpPr>
            <p:nvPr/>
          </p:nvSpPr>
          <p:spPr bwMode="auto">
            <a:xfrm flipV="1">
              <a:off x="1791" y="2568"/>
              <a:ext cx="499" cy="227"/>
            </a:xfrm>
            <a:prstGeom prst="line">
              <a:avLst/>
            </a:prstGeom>
            <a:noFill/>
            <a:ln w="9525">
              <a:solidFill>
                <a:schemeClr val="tx1"/>
              </a:solidFill>
              <a:round/>
              <a:headEnd/>
              <a:tailEnd/>
            </a:ln>
          </p:spPr>
          <p:txBody>
            <a:bodyPr/>
            <a:lstStyle/>
            <a:p>
              <a:endParaRPr lang="ja-JP" altLang="en-US"/>
            </a:p>
          </p:txBody>
        </p:sp>
        <p:sp>
          <p:nvSpPr>
            <p:cNvPr id="10345" name="Oval 21"/>
            <p:cNvSpPr>
              <a:spLocks noChangeArrowheads="1"/>
            </p:cNvSpPr>
            <p:nvPr/>
          </p:nvSpPr>
          <p:spPr bwMode="auto">
            <a:xfrm>
              <a:off x="1474" y="2409"/>
              <a:ext cx="336" cy="288"/>
            </a:xfrm>
            <a:prstGeom prst="ellipse">
              <a:avLst/>
            </a:prstGeom>
            <a:solidFill>
              <a:schemeClr val="accent1"/>
            </a:solidFill>
            <a:ln w="9525">
              <a:solidFill>
                <a:schemeClr val="tx1"/>
              </a:solidFill>
              <a:miter lim="800000"/>
              <a:headEnd/>
              <a:tailEnd/>
            </a:ln>
          </p:spPr>
          <p:txBody>
            <a:bodyPr wrap="none" anchor="ctr"/>
            <a:lstStyle/>
            <a:p>
              <a:pPr algn="ctr"/>
              <a:r>
                <a:rPr lang="en-US" altLang="ja-JP" sz="2400">
                  <a:latin typeface="Verdana" pitchFamily="34" charset="0"/>
                </a:rPr>
                <a:t>x</a:t>
              </a:r>
              <a:r>
                <a:rPr lang="en-US" altLang="ja-JP" sz="1600">
                  <a:latin typeface="Verdana" pitchFamily="34" charset="0"/>
                </a:rPr>
                <a:t>1</a:t>
              </a:r>
            </a:p>
          </p:txBody>
        </p:sp>
        <p:sp>
          <p:nvSpPr>
            <p:cNvPr id="10346" name="Oval 22"/>
            <p:cNvSpPr>
              <a:spLocks noChangeArrowheads="1"/>
            </p:cNvSpPr>
            <p:nvPr/>
          </p:nvSpPr>
          <p:spPr bwMode="auto">
            <a:xfrm>
              <a:off x="2290" y="2387"/>
              <a:ext cx="336" cy="288"/>
            </a:xfrm>
            <a:prstGeom prst="ellipse">
              <a:avLst/>
            </a:prstGeom>
            <a:solidFill>
              <a:schemeClr val="accent1"/>
            </a:solidFill>
            <a:ln w="9525">
              <a:solidFill>
                <a:schemeClr val="tx1"/>
              </a:solidFill>
              <a:miter lim="800000"/>
              <a:headEnd/>
              <a:tailEnd/>
            </a:ln>
          </p:spPr>
          <p:txBody>
            <a:bodyPr wrap="none" anchor="ctr"/>
            <a:lstStyle/>
            <a:p>
              <a:pPr algn="ctr"/>
              <a:r>
                <a:rPr lang="en-US" altLang="ja-JP" sz="2400">
                  <a:latin typeface="Verdana" pitchFamily="34" charset="0"/>
                </a:rPr>
                <a:t>C</a:t>
              </a:r>
              <a:r>
                <a:rPr lang="en-US" altLang="ja-JP" sz="1600">
                  <a:latin typeface="Verdana" pitchFamily="34" charset="0"/>
                </a:rPr>
                <a:t>1</a:t>
              </a:r>
            </a:p>
          </p:txBody>
        </p:sp>
        <p:sp>
          <p:nvSpPr>
            <p:cNvPr id="10347" name="Oval 23"/>
            <p:cNvSpPr>
              <a:spLocks noChangeArrowheads="1"/>
            </p:cNvSpPr>
            <p:nvPr/>
          </p:nvSpPr>
          <p:spPr bwMode="auto">
            <a:xfrm>
              <a:off x="2290" y="3657"/>
              <a:ext cx="336" cy="288"/>
            </a:xfrm>
            <a:prstGeom prst="ellipse">
              <a:avLst/>
            </a:prstGeom>
            <a:solidFill>
              <a:schemeClr val="accent1"/>
            </a:solidFill>
            <a:ln w="9525">
              <a:solidFill>
                <a:schemeClr val="tx1"/>
              </a:solidFill>
              <a:miter lim="800000"/>
              <a:headEnd/>
              <a:tailEnd/>
            </a:ln>
          </p:spPr>
          <p:txBody>
            <a:bodyPr wrap="none" anchor="ctr"/>
            <a:lstStyle/>
            <a:p>
              <a:pPr algn="ctr"/>
              <a:r>
                <a:rPr lang="en-US" altLang="ja-JP" sz="2400">
                  <a:latin typeface="Verdana" pitchFamily="34" charset="0"/>
                </a:rPr>
                <a:t>C</a:t>
              </a:r>
              <a:r>
                <a:rPr lang="en-US" altLang="ja-JP" sz="1600"/>
                <a:t>N</a:t>
              </a:r>
            </a:p>
          </p:txBody>
        </p:sp>
        <p:sp>
          <p:nvSpPr>
            <p:cNvPr id="10348" name="Oval 24"/>
            <p:cNvSpPr>
              <a:spLocks noChangeArrowheads="1"/>
            </p:cNvSpPr>
            <p:nvPr/>
          </p:nvSpPr>
          <p:spPr bwMode="auto">
            <a:xfrm>
              <a:off x="2290" y="2649"/>
              <a:ext cx="336" cy="288"/>
            </a:xfrm>
            <a:prstGeom prst="ellipse">
              <a:avLst/>
            </a:prstGeom>
            <a:solidFill>
              <a:schemeClr val="accent1"/>
            </a:solidFill>
            <a:ln w="9525">
              <a:solidFill>
                <a:schemeClr val="tx1"/>
              </a:solidFill>
              <a:miter lim="800000"/>
              <a:headEnd/>
              <a:tailEnd/>
            </a:ln>
          </p:spPr>
          <p:txBody>
            <a:bodyPr wrap="none" anchor="ctr"/>
            <a:lstStyle/>
            <a:p>
              <a:pPr algn="ctr"/>
              <a:r>
                <a:rPr lang="en-US" altLang="ja-JP" sz="2400">
                  <a:latin typeface="Verdana" pitchFamily="34" charset="0"/>
                </a:rPr>
                <a:t>C</a:t>
              </a:r>
              <a:r>
                <a:rPr lang="en-US" altLang="ja-JP" sz="1600">
                  <a:latin typeface="Verdana" pitchFamily="34" charset="0"/>
                </a:rPr>
                <a:t>2</a:t>
              </a:r>
            </a:p>
          </p:txBody>
        </p:sp>
        <p:sp>
          <p:nvSpPr>
            <p:cNvPr id="10349" name="Oval 25"/>
            <p:cNvSpPr>
              <a:spLocks noChangeArrowheads="1"/>
            </p:cNvSpPr>
            <p:nvPr/>
          </p:nvSpPr>
          <p:spPr bwMode="auto">
            <a:xfrm>
              <a:off x="3154" y="2793"/>
              <a:ext cx="672" cy="720"/>
            </a:xfrm>
            <a:prstGeom prst="ellipse">
              <a:avLst/>
            </a:prstGeom>
            <a:solidFill>
              <a:schemeClr val="accent1"/>
            </a:solidFill>
            <a:ln w="9525">
              <a:solidFill>
                <a:schemeClr val="tx1"/>
              </a:solidFill>
              <a:miter lim="800000"/>
              <a:headEnd/>
              <a:tailEnd/>
            </a:ln>
          </p:spPr>
          <p:txBody>
            <a:bodyPr wrap="none" anchor="ctr"/>
            <a:lstStyle/>
            <a:p>
              <a:pPr algn="ctr"/>
              <a:r>
                <a:rPr lang="en-US" altLang="ja-JP" sz="4400" b="1">
                  <a:latin typeface="Verdana" pitchFamily="34" charset="0"/>
                </a:rPr>
                <a:t>∑</a:t>
              </a:r>
            </a:p>
          </p:txBody>
        </p:sp>
        <p:sp>
          <p:nvSpPr>
            <p:cNvPr id="10350" name="Oval 26"/>
            <p:cNvSpPr>
              <a:spLocks noChangeArrowheads="1"/>
            </p:cNvSpPr>
            <p:nvPr/>
          </p:nvSpPr>
          <p:spPr bwMode="auto">
            <a:xfrm>
              <a:off x="3106" y="2601"/>
              <a:ext cx="336" cy="288"/>
            </a:xfrm>
            <a:prstGeom prst="ellipse">
              <a:avLst/>
            </a:prstGeom>
            <a:solidFill>
              <a:schemeClr val="accent1"/>
            </a:solidFill>
            <a:ln w="9525">
              <a:solidFill>
                <a:schemeClr val="tx1"/>
              </a:solidFill>
              <a:miter lim="800000"/>
              <a:headEnd/>
              <a:tailEnd/>
            </a:ln>
          </p:spPr>
          <p:txBody>
            <a:bodyPr wrap="none" anchor="ctr"/>
            <a:lstStyle/>
            <a:p>
              <a:pPr algn="ctr"/>
              <a:r>
                <a:rPr lang="en-US" altLang="ja-JP" sz="2400">
                  <a:latin typeface="Verdana" pitchFamily="34" charset="0"/>
                </a:rPr>
                <a:t>λ</a:t>
              </a:r>
              <a:r>
                <a:rPr lang="en-US" altLang="ja-JP" sz="1600">
                  <a:latin typeface="Verdana" pitchFamily="34" charset="0"/>
                </a:rPr>
                <a:t>1</a:t>
              </a:r>
            </a:p>
          </p:txBody>
        </p:sp>
        <p:sp>
          <p:nvSpPr>
            <p:cNvPr id="10351" name="Oval 27"/>
            <p:cNvSpPr>
              <a:spLocks noChangeArrowheads="1"/>
            </p:cNvSpPr>
            <p:nvPr/>
          </p:nvSpPr>
          <p:spPr bwMode="auto">
            <a:xfrm>
              <a:off x="2925" y="2795"/>
              <a:ext cx="336" cy="288"/>
            </a:xfrm>
            <a:prstGeom prst="ellipse">
              <a:avLst/>
            </a:prstGeom>
            <a:solidFill>
              <a:schemeClr val="accent1"/>
            </a:solidFill>
            <a:ln w="9525">
              <a:solidFill>
                <a:schemeClr val="tx1"/>
              </a:solidFill>
              <a:miter lim="800000"/>
              <a:headEnd/>
              <a:tailEnd/>
            </a:ln>
          </p:spPr>
          <p:txBody>
            <a:bodyPr wrap="none" anchor="ctr"/>
            <a:lstStyle/>
            <a:p>
              <a:pPr algn="ctr"/>
              <a:r>
                <a:rPr lang="en-US" altLang="ja-JP" sz="2400">
                  <a:latin typeface="Verdana" pitchFamily="34" charset="0"/>
                </a:rPr>
                <a:t>λ</a:t>
              </a:r>
              <a:r>
                <a:rPr lang="en-US" altLang="ja-JP" sz="1600">
                  <a:latin typeface="Verdana" pitchFamily="34" charset="0"/>
                </a:rPr>
                <a:t>2</a:t>
              </a:r>
            </a:p>
          </p:txBody>
        </p:sp>
        <p:sp>
          <p:nvSpPr>
            <p:cNvPr id="10352" name="Oval 28"/>
            <p:cNvSpPr>
              <a:spLocks noChangeArrowheads="1"/>
            </p:cNvSpPr>
            <p:nvPr/>
          </p:nvSpPr>
          <p:spPr bwMode="auto">
            <a:xfrm>
              <a:off x="3061" y="3385"/>
              <a:ext cx="336" cy="288"/>
            </a:xfrm>
            <a:prstGeom prst="ellipse">
              <a:avLst/>
            </a:prstGeom>
            <a:solidFill>
              <a:schemeClr val="accent1"/>
            </a:solidFill>
            <a:ln w="9525">
              <a:solidFill>
                <a:schemeClr val="tx1"/>
              </a:solidFill>
              <a:miter lim="800000"/>
              <a:headEnd/>
              <a:tailEnd/>
            </a:ln>
          </p:spPr>
          <p:txBody>
            <a:bodyPr wrap="none" anchor="ctr"/>
            <a:lstStyle/>
            <a:p>
              <a:pPr algn="ctr"/>
              <a:r>
                <a:rPr lang="en-US" altLang="ja-JP" sz="2400">
                  <a:latin typeface="Verdana" pitchFamily="34" charset="0"/>
                </a:rPr>
                <a:t>λ</a:t>
              </a:r>
              <a:r>
                <a:rPr lang="en-US" altLang="ja-JP" sz="1600">
                  <a:latin typeface="Verdana" pitchFamily="34" charset="0"/>
                </a:rPr>
                <a:t>N</a:t>
              </a:r>
            </a:p>
          </p:txBody>
        </p:sp>
        <p:sp>
          <p:nvSpPr>
            <p:cNvPr id="10353" name="Line 29"/>
            <p:cNvSpPr>
              <a:spLocks noChangeShapeType="1"/>
            </p:cNvSpPr>
            <p:nvPr/>
          </p:nvSpPr>
          <p:spPr bwMode="auto">
            <a:xfrm>
              <a:off x="3833" y="3158"/>
              <a:ext cx="635" cy="0"/>
            </a:xfrm>
            <a:prstGeom prst="line">
              <a:avLst/>
            </a:prstGeom>
            <a:noFill/>
            <a:ln w="9525">
              <a:solidFill>
                <a:schemeClr val="tx1"/>
              </a:solidFill>
              <a:round/>
              <a:headEnd/>
              <a:tailEnd/>
            </a:ln>
          </p:spPr>
          <p:txBody>
            <a:bodyPr/>
            <a:lstStyle/>
            <a:p>
              <a:endParaRPr lang="ja-JP" altLang="en-US"/>
            </a:p>
          </p:txBody>
        </p:sp>
      </p:grpSp>
      <p:sp>
        <p:nvSpPr>
          <p:cNvPr id="10257" name="Rectangle 31"/>
          <p:cNvSpPr>
            <a:spLocks noChangeArrowheads="1"/>
          </p:cNvSpPr>
          <p:nvPr/>
        </p:nvSpPr>
        <p:spPr bwMode="auto">
          <a:xfrm>
            <a:off x="1357290" y="343895"/>
            <a:ext cx="5357850" cy="584775"/>
          </a:xfrm>
          <a:prstGeom prst="rect">
            <a:avLst/>
          </a:prstGeom>
          <a:noFill/>
          <a:ln w="9525" algn="ctr">
            <a:noFill/>
            <a:miter lim="800000"/>
            <a:headEnd/>
            <a:tailEnd/>
          </a:ln>
        </p:spPr>
        <p:txBody>
          <a:bodyPr wrap="square">
            <a:spAutoFit/>
          </a:bodyPr>
          <a:lstStyle/>
          <a:p>
            <a:r>
              <a:rPr lang="en-US" altLang="ja-JP" sz="3200" dirty="0" smtClean="0">
                <a:solidFill>
                  <a:schemeClr val="tx1">
                    <a:lumMod val="85000"/>
                    <a:lumOff val="15000"/>
                  </a:schemeClr>
                </a:solidFill>
                <a:latin typeface="+mj-lt"/>
                <a:ea typeface="HGP行書体" pitchFamily="66" charset="-128"/>
              </a:rPr>
              <a:t>Radial Basis Function Network</a:t>
            </a:r>
            <a:endParaRPr lang="en-US" altLang="ja-JP" sz="3200" dirty="0">
              <a:solidFill>
                <a:schemeClr val="tx1">
                  <a:lumMod val="85000"/>
                  <a:lumOff val="15000"/>
                </a:schemeClr>
              </a:solidFill>
              <a:latin typeface="+mj-lt"/>
              <a:ea typeface="HGP行書体" pitchFamily="66" charset="-128"/>
            </a:endParaRPr>
          </a:p>
        </p:txBody>
      </p:sp>
      <p:grpSp>
        <p:nvGrpSpPr>
          <p:cNvPr id="3" name="Group 34"/>
          <p:cNvGrpSpPr>
            <a:grpSpLocks/>
          </p:cNvGrpSpPr>
          <p:nvPr/>
        </p:nvGrpSpPr>
        <p:grpSpPr bwMode="auto">
          <a:xfrm>
            <a:off x="1908175" y="1989138"/>
            <a:ext cx="5057775" cy="2473325"/>
            <a:chOff x="1426" y="2387"/>
            <a:chExt cx="3186" cy="1558"/>
          </a:xfrm>
        </p:grpSpPr>
        <p:sp>
          <p:nvSpPr>
            <p:cNvPr id="10322" name="Oval 35"/>
            <p:cNvSpPr>
              <a:spLocks noChangeArrowheads="1"/>
            </p:cNvSpPr>
            <p:nvPr/>
          </p:nvSpPr>
          <p:spPr bwMode="auto">
            <a:xfrm>
              <a:off x="1474" y="2649"/>
              <a:ext cx="336" cy="288"/>
            </a:xfrm>
            <a:prstGeom prst="ellipse">
              <a:avLst/>
            </a:prstGeom>
            <a:solidFill>
              <a:schemeClr val="accent1"/>
            </a:solidFill>
            <a:ln w="9525">
              <a:solidFill>
                <a:schemeClr val="tx1"/>
              </a:solidFill>
              <a:miter lim="800000"/>
              <a:headEnd/>
              <a:tailEnd/>
            </a:ln>
          </p:spPr>
          <p:txBody>
            <a:bodyPr wrap="none" anchor="ctr"/>
            <a:lstStyle/>
            <a:p>
              <a:pPr algn="ctr"/>
              <a:r>
                <a:rPr lang="en-US" altLang="ja-JP" sz="2400">
                  <a:latin typeface="Verdana" pitchFamily="34" charset="0"/>
                </a:rPr>
                <a:t>x</a:t>
              </a:r>
              <a:r>
                <a:rPr lang="en-US" altLang="ja-JP" sz="1600">
                  <a:latin typeface="Verdana" pitchFamily="34" charset="0"/>
                </a:rPr>
                <a:t>2</a:t>
              </a:r>
            </a:p>
          </p:txBody>
        </p:sp>
        <p:sp>
          <p:nvSpPr>
            <p:cNvPr id="10323" name="Oval 36"/>
            <p:cNvSpPr>
              <a:spLocks noChangeArrowheads="1"/>
            </p:cNvSpPr>
            <p:nvPr/>
          </p:nvSpPr>
          <p:spPr bwMode="auto">
            <a:xfrm>
              <a:off x="1474" y="3657"/>
              <a:ext cx="336" cy="288"/>
            </a:xfrm>
            <a:prstGeom prst="ellipse">
              <a:avLst/>
            </a:prstGeom>
            <a:solidFill>
              <a:schemeClr val="accent1"/>
            </a:solidFill>
            <a:ln w="9525">
              <a:solidFill>
                <a:schemeClr val="tx1"/>
              </a:solidFill>
              <a:miter lim="800000"/>
              <a:headEnd/>
              <a:tailEnd/>
            </a:ln>
          </p:spPr>
          <p:txBody>
            <a:bodyPr wrap="none" anchor="ctr"/>
            <a:lstStyle/>
            <a:p>
              <a:pPr algn="ctr"/>
              <a:r>
                <a:rPr lang="en-US" altLang="ja-JP" sz="2400">
                  <a:latin typeface="Verdana" pitchFamily="34" charset="0"/>
                </a:rPr>
                <a:t>x</a:t>
              </a:r>
              <a:r>
                <a:rPr lang="en-US" altLang="ja-JP" sz="1600">
                  <a:latin typeface="Verdana" pitchFamily="34" charset="0"/>
                </a:rPr>
                <a:t>N</a:t>
              </a:r>
            </a:p>
          </p:txBody>
        </p:sp>
        <p:sp>
          <p:nvSpPr>
            <p:cNvPr id="10324" name="Oval 37"/>
            <p:cNvSpPr>
              <a:spLocks noChangeArrowheads="1"/>
            </p:cNvSpPr>
            <p:nvPr/>
          </p:nvSpPr>
          <p:spPr bwMode="auto">
            <a:xfrm>
              <a:off x="4468" y="3089"/>
              <a:ext cx="144" cy="144"/>
            </a:xfrm>
            <a:prstGeom prst="ellipse">
              <a:avLst/>
            </a:prstGeom>
            <a:solidFill>
              <a:schemeClr val="accent1"/>
            </a:solidFill>
            <a:ln w="9525">
              <a:solidFill>
                <a:schemeClr val="tx1"/>
              </a:solidFill>
              <a:miter lim="800000"/>
              <a:headEnd/>
              <a:tailEnd/>
            </a:ln>
          </p:spPr>
          <p:txBody>
            <a:bodyPr wrap="none" anchor="ctr"/>
            <a:lstStyle/>
            <a:p>
              <a:endParaRPr lang="ja-JP" altLang="en-US"/>
            </a:p>
          </p:txBody>
        </p:sp>
        <p:sp>
          <p:nvSpPr>
            <p:cNvPr id="10325" name="Text Box 38"/>
            <p:cNvSpPr txBox="1">
              <a:spLocks noChangeArrowheads="1"/>
            </p:cNvSpPr>
            <p:nvPr/>
          </p:nvSpPr>
          <p:spPr bwMode="auto">
            <a:xfrm>
              <a:off x="1426" y="2937"/>
              <a:ext cx="884" cy="768"/>
            </a:xfrm>
            <a:prstGeom prst="rect">
              <a:avLst/>
            </a:prstGeom>
            <a:noFill/>
            <a:ln w="9525">
              <a:noFill/>
              <a:miter lim="800000"/>
              <a:headEnd/>
              <a:tailEnd/>
            </a:ln>
          </p:spPr>
          <p:txBody>
            <a:bodyPr vert="eaVert">
              <a:spAutoFit/>
            </a:bodyPr>
            <a:lstStyle/>
            <a:p>
              <a:pPr>
                <a:spcBef>
                  <a:spcPct val="50000"/>
                </a:spcBef>
              </a:pPr>
              <a:r>
                <a:rPr lang="en-US" altLang="ja-JP" sz="8000">
                  <a:latin typeface="Times New Roman" pitchFamily="18" charset="0"/>
                </a:rPr>
                <a:t>…</a:t>
              </a:r>
              <a:endParaRPr lang="en-US" altLang="ja-JP" sz="8000">
                <a:latin typeface="Verdana" pitchFamily="34" charset="0"/>
              </a:endParaRPr>
            </a:p>
          </p:txBody>
        </p:sp>
        <p:sp>
          <p:nvSpPr>
            <p:cNvPr id="10326" name="Text Box 39"/>
            <p:cNvSpPr txBox="1">
              <a:spLocks noChangeArrowheads="1"/>
            </p:cNvSpPr>
            <p:nvPr/>
          </p:nvSpPr>
          <p:spPr bwMode="auto">
            <a:xfrm>
              <a:off x="2242" y="2937"/>
              <a:ext cx="884" cy="768"/>
            </a:xfrm>
            <a:prstGeom prst="rect">
              <a:avLst/>
            </a:prstGeom>
            <a:noFill/>
            <a:ln w="9525">
              <a:noFill/>
              <a:miter lim="800000"/>
              <a:headEnd/>
              <a:tailEnd/>
            </a:ln>
          </p:spPr>
          <p:txBody>
            <a:bodyPr vert="eaVert">
              <a:spAutoFit/>
            </a:bodyPr>
            <a:lstStyle/>
            <a:p>
              <a:pPr>
                <a:spcBef>
                  <a:spcPct val="50000"/>
                </a:spcBef>
              </a:pPr>
              <a:r>
                <a:rPr lang="en-US" altLang="ja-JP" sz="8000">
                  <a:latin typeface="Times New Roman" pitchFamily="18" charset="0"/>
                </a:rPr>
                <a:t>…</a:t>
              </a:r>
              <a:endParaRPr lang="en-US" altLang="ja-JP" sz="8000">
                <a:latin typeface="Verdana" pitchFamily="34" charset="0"/>
              </a:endParaRPr>
            </a:p>
          </p:txBody>
        </p:sp>
        <p:sp>
          <p:nvSpPr>
            <p:cNvPr id="10327" name="Line 40"/>
            <p:cNvSpPr>
              <a:spLocks noChangeShapeType="1"/>
            </p:cNvSpPr>
            <p:nvPr/>
          </p:nvSpPr>
          <p:spPr bwMode="auto">
            <a:xfrm>
              <a:off x="1791" y="2568"/>
              <a:ext cx="499" cy="0"/>
            </a:xfrm>
            <a:prstGeom prst="line">
              <a:avLst/>
            </a:prstGeom>
            <a:noFill/>
            <a:ln w="9525">
              <a:solidFill>
                <a:schemeClr val="tx1"/>
              </a:solidFill>
              <a:round/>
              <a:headEnd/>
              <a:tailEnd/>
            </a:ln>
          </p:spPr>
          <p:txBody>
            <a:bodyPr/>
            <a:lstStyle/>
            <a:p>
              <a:endParaRPr lang="ja-JP" altLang="en-US"/>
            </a:p>
          </p:txBody>
        </p:sp>
        <p:sp>
          <p:nvSpPr>
            <p:cNvPr id="10328" name="Line 41"/>
            <p:cNvSpPr>
              <a:spLocks noChangeShapeType="1"/>
            </p:cNvSpPr>
            <p:nvPr/>
          </p:nvSpPr>
          <p:spPr bwMode="auto">
            <a:xfrm flipV="1">
              <a:off x="1791" y="2568"/>
              <a:ext cx="499" cy="227"/>
            </a:xfrm>
            <a:prstGeom prst="line">
              <a:avLst/>
            </a:prstGeom>
            <a:noFill/>
            <a:ln w="9525">
              <a:solidFill>
                <a:schemeClr val="tx1"/>
              </a:solidFill>
              <a:round/>
              <a:headEnd/>
              <a:tailEnd/>
            </a:ln>
          </p:spPr>
          <p:txBody>
            <a:bodyPr/>
            <a:lstStyle/>
            <a:p>
              <a:endParaRPr lang="ja-JP" altLang="en-US"/>
            </a:p>
          </p:txBody>
        </p:sp>
        <p:sp>
          <p:nvSpPr>
            <p:cNvPr id="10329" name="Oval 42"/>
            <p:cNvSpPr>
              <a:spLocks noChangeArrowheads="1"/>
            </p:cNvSpPr>
            <p:nvPr/>
          </p:nvSpPr>
          <p:spPr bwMode="auto">
            <a:xfrm>
              <a:off x="1474" y="2409"/>
              <a:ext cx="336" cy="288"/>
            </a:xfrm>
            <a:prstGeom prst="ellipse">
              <a:avLst/>
            </a:prstGeom>
            <a:solidFill>
              <a:schemeClr val="accent1"/>
            </a:solidFill>
            <a:ln w="9525">
              <a:solidFill>
                <a:schemeClr val="tx1"/>
              </a:solidFill>
              <a:miter lim="800000"/>
              <a:headEnd/>
              <a:tailEnd/>
            </a:ln>
          </p:spPr>
          <p:txBody>
            <a:bodyPr wrap="none" anchor="ctr"/>
            <a:lstStyle/>
            <a:p>
              <a:pPr algn="ctr"/>
              <a:r>
                <a:rPr lang="en-US" altLang="ja-JP" sz="2400">
                  <a:latin typeface="Verdana" pitchFamily="34" charset="0"/>
                </a:rPr>
                <a:t>x</a:t>
              </a:r>
              <a:r>
                <a:rPr lang="en-US" altLang="ja-JP" sz="1600">
                  <a:latin typeface="Verdana" pitchFamily="34" charset="0"/>
                </a:rPr>
                <a:t>1</a:t>
              </a:r>
            </a:p>
          </p:txBody>
        </p:sp>
        <p:sp>
          <p:nvSpPr>
            <p:cNvPr id="10330" name="Oval 43"/>
            <p:cNvSpPr>
              <a:spLocks noChangeArrowheads="1"/>
            </p:cNvSpPr>
            <p:nvPr/>
          </p:nvSpPr>
          <p:spPr bwMode="auto">
            <a:xfrm>
              <a:off x="2290" y="2387"/>
              <a:ext cx="336" cy="288"/>
            </a:xfrm>
            <a:prstGeom prst="ellipse">
              <a:avLst/>
            </a:prstGeom>
            <a:solidFill>
              <a:schemeClr val="accent1"/>
            </a:solidFill>
            <a:ln w="9525">
              <a:solidFill>
                <a:schemeClr val="tx1"/>
              </a:solidFill>
              <a:miter lim="800000"/>
              <a:headEnd/>
              <a:tailEnd/>
            </a:ln>
          </p:spPr>
          <p:txBody>
            <a:bodyPr wrap="none" anchor="ctr"/>
            <a:lstStyle/>
            <a:p>
              <a:pPr algn="ctr"/>
              <a:r>
                <a:rPr lang="en-US" altLang="ja-JP" sz="2400">
                  <a:latin typeface="Verdana" pitchFamily="34" charset="0"/>
                </a:rPr>
                <a:t>C</a:t>
              </a:r>
              <a:r>
                <a:rPr lang="en-US" altLang="ja-JP" sz="1600">
                  <a:latin typeface="Verdana" pitchFamily="34" charset="0"/>
                </a:rPr>
                <a:t>1</a:t>
              </a:r>
            </a:p>
          </p:txBody>
        </p:sp>
        <p:sp>
          <p:nvSpPr>
            <p:cNvPr id="10331" name="Oval 44"/>
            <p:cNvSpPr>
              <a:spLocks noChangeArrowheads="1"/>
            </p:cNvSpPr>
            <p:nvPr/>
          </p:nvSpPr>
          <p:spPr bwMode="auto">
            <a:xfrm>
              <a:off x="2290" y="3657"/>
              <a:ext cx="336" cy="288"/>
            </a:xfrm>
            <a:prstGeom prst="ellipse">
              <a:avLst/>
            </a:prstGeom>
            <a:solidFill>
              <a:schemeClr val="accent1"/>
            </a:solidFill>
            <a:ln w="9525">
              <a:solidFill>
                <a:schemeClr val="tx1"/>
              </a:solidFill>
              <a:miter lim="800000"/>
              <a:headEnd/>
              <a:tailEnd/>
            </a:ln>
          </p:spPr>
          <p:txBody>
            <a:bodyPr wrap="none" anchor="ctr"/>
            <a:lstStyle/>
            <a:p>
              <a:pPr algn="ctr"/>
              <a:r>
                <a:rPr lang="en-US" altLang="ja-JP" sz="2400">
                  <a:latin typeface="Verdana" pitchFamily="34" charset="0"/>
                </a:rPr>
                <a:t>C</a:t>
              </a:r>
              <a:r>
                <a:rPr lang="en-US" altLang="ja-JP" sz="1600"/>
                <a:t>N</a:t>
              </a:r>
            </a:p>
          </p:txBody>
        </p:sp>
        <p:sp>
          <p:nvSpPr>
            <p:cNvPr id="10332" name="Oval 45"/>
            <p:cNvSpPr>
              <a:spLocks noChangeArrowheads="1"/>
            </p:cNvSpPr>
            <p:nvPr/>
          </p:nvSpPr>
          <p:spPr bwMode="auto">
            <a:xfrm>
              <a:off x="2290" y="2649"/>
              <a:ext cx="336" cy="288"/>
            </a:xfrm>
            <a:prstGeom prst="ellipse">
              <a:avLst/>
            </a:prstGeom>
            <a:solidFill>
              <a:schemeClr val="accent1"/>
            </a:solidFill>
            <a:ln w="9525">
              <a:solidFill>
                <a:schemeClr val="tx1"/>
              </a:solidFill>
              <a:miter lim="800000"/>
              <a:headEnd/>
              <a:tailEnd/>
            </a:ln>
          </p:spPr>
          <p:txBody>
            <a:bodyPr wrap="none" anchor="ctr"/>
            <a:lstStyle/>
            <a:p>
              <a:pPr algn="ctr"/>
              <a:r>
                <a:rPr lang="en-US" altLang="ja-JP" sz="2400">
                  <a:latin typeface="Verdana" pitchFamily="34" charset="0"/>
                </a:rPr>
                <a:t>C</a:t>
              </a:r>
              <a:r>
                <a:rPr lang="en-US" altLang="ja-JP" sz="1600">
                  <a:latin typeface="Verdana" pitchFamily="34" charset="0"/>
                </a:rPr>
                <a:t>2</a:t>
              </a:r>
            </a:p>
          </p:txBody>
        </p:sp>
        <p:sp>
          <p:nvSpPr>
            <p:cNvPr id="10333" name="Oval 46"/>
            <p:cNvSpPr>
              <a:spLocks noChangeArrowheads="1"/>
            </p:cNvSpPr>
            <p:nvPr/>
          </p:nvSpPr>
          <p:spPr bwMode="auto">
            <a:xfrm>
              <a:off x="3154" y="2793"/>
              <a:ext cx="672" cy="720"/>
            </a:xfrm>
            <a:prstGeom prst="ellipse">
              <a:avLst/>
            </a:prstGeom>
            <a:solidFill>
              <a:schemeClr val="accent1"/>
            </a:solidFill>
            <a:ln w="9525">
              <a:solidFill>
                <a:schemeClr val="tx1"/>
              </a:solidFill>
              <a:miter lim="800000"/>
              <a:headEnd/>
              <a:tailEnd/>
            </a:ln>
          </p:spPr>
          <p:txBody>
            <a:bodyPr wrap="none" anchor="ctr"/>
            <a:lstStyle/>
            <a:p>
              <a:pPr algn="ctr"/>
              <a:r>
                <a:rPr lang="en-US" altLang="ja-JP" sz="4400" b="1">
                  <a:latin typeface="Verdana" pitchFamily="34" charset="0"/>
                </a:rPr>
                <a:t>∑</a:t>
              </a:r>
            </a:p>
          </p:txBody>
        </p:sp>
        <p:sp>
          <p:nvSpPr>
            <p:cNvPr id="10334" name="Oval 47"/>
            <p:cNvSpPr>
              <a:spLocks noChangeArrowheads="1"/>
            </p:cNvSpPr>
            <p:nvPr/>
          </p:nvSpPr>
          <p:spPr bwMode="auto">
            <a:xfrm>
              <a:off x="3106" y="2601"/>
              <a:ext cx="336" cy="288"/>
            </a:xfrm>
            <a:prstGeom prst="ellipse">
              <a:avLst/>
            </a:prstGeom>
            <a:solidFill>
              <a:schemeClr val="accent1"/>
            </a:solidFill>
            <a:ln w="9525">
              <a:solidFill>
                <a:schemeClr val="tx1"/>
              </a:solidFill>
              <a:miter lim="800000"/>
              <a:headEnd/>
              <a:tailEnd/>
            </a:ln>
          </p:spPr>
          <p:txBody>
            <a:bodyPr wrap="none" anchor="ctr"/>
            <a:lstStyle/>
            <a:p>
              <a:pPr algn="ctr"/>
              <a:r>
                <a:rPr lang="en-US" altLang="ja-JP" sz="2400">
                  <a:latin typeface="Verdana" pitchFamily="34" charset="0"/>
                </a:rPr>
                <a:t>λ</a:t>
              </a:r>
              <a:r>
                <a:rPr lang="en-US" altLang="ja-JP" sz="1600">
                  <a:latin typeface="Verdana" pitchFamily="34" charset="0"/>
                </a:rPr>
                <a:t>1</a:t>
              </a:r>
            </a:p>
          </p:txBody>
        </p:sp>
        <p:sp>
          <p:nvSpPr>
            <p:cNvPr id="10335" name="Oval 48"/>
            <p:cNvSpPr>
              <a:spLocks noChangeArrowheads="1"/>
            </p:cNvSpPr>
            <p:nvPr/>
          </p:nvSpPr>
          <p:spPr bwMode="auto">
            <a:xfrm>
              <a:off x="2925" y="2795"/>
              <a:ext cx="336" cy="288"/>
            </a:xfrm>
            <a:prstGeom prst="ellipse">
              <a:avLst/>
            </a:prstGeom>
            <a:solidFill>
              <a:schemeClr val="accent1"/>
            </a:solidFill>
            <a:ln w="9525">
              <a:solidFill>
                <a:schemeClr val="tx1"/>
              </a:solidFill>
              <a:miter lim="800000"/>
              <a:headEnd/>
              <a:tailEnd/>
            </a:ln>
          </p:spPr>
          <p:txBody>
            <a:bodyPr wrap="none" anchor="ctr"/>
            <a:lstStyle/>
            <a:p>
              <a:pPr algn="ctr"/>
              <a:r>
                <a:rPr lang="en-US" altLang="ja-JP" sz="2400">
                  <a:latin typeface="Verdana" pitchFamily="34" charset="0"/>
                </a:rPr>
                <a:t>λ</a:t>
              </a:r>
              <a:r>
                <a:rPr lang="en-US" altLang="ja-JP" sz="1600">
                  <a:latin typeface="Verdana" pitchFamily="34" charset="0"/>
                </a:rPr>
                <a:t>2</a:t>
              </a:r>
            </a:p>
          </p:txBody>
        </p:sp>
        <p:sp>
          <p:nvSpPr>
            <p:cNvPr id="10336" name="Oval 49"/>
            <p:cNvSpPr>
              <a:spLocks noChangeArrowheads="1"/>
            </p:cNvSpPr>
            <p:nvPr/>
          </p:nvSpPr>
          <p:spPr bwMode="auto">
            <a:xfrm>
              <a:off x="3061" y="3385"/>
              <a:ext cx="336" cy="288"/>
            </a:xfrm>
            <a:prstGeom prst="ellipse">
              <a:avLst/>
            </a:prstGeom>
            <a:solidFill>
              <a:schemeClr val="accent1"/>
            </a:solidFill>
            <a:ln w="9525">
              <a:solidFill>
                <a:schemeClr val="tx1"/>
              </a:solidFill>
              <a:miter lim="800000"/>
              <a:headEnd/>
              <a:tailEnd/>
            </a:ln>
          </p:spPr>
          <p:txBody>
            <a:bodyPr wrap="none" anchor="ctr"/>
            <a:lstStyle/>
            <a:p>
              <a:pPr algn="ctr"/>
              <a:r>
                <a:rPr lang="en-US" altLang="ja-JP" sz="2400">
                  <a:latin typeface="Verdana" pitchFamily="34" charset="0"/>
                </a:rPr>
                <a:t>λ</a:t>
              </a:r>
              <a:r>
                <a:rPr lang="en-US" altLang="ja-JP" sz="1600">
                  <a:latin typeface="Verdana" pitchFamily="34" charset="0"/>
                </a:rPr>
                <a:t>N</a:t>
              </a:r>
            </a:p>
          </p:txBody>
        </p:sp>
        <p:sp>
          <p:nvSpPr>
            <p:cNvPr id="10337" name="Line 50"/>
            <p:cNvSpPr>
              <a:spLocks noChangeShapeType="1"/>
            </p:cNvSpPr>
            <p:nvPr/>
          </p:nvSpPr>
          <p:spPr bwMode="auto">
            <a:xfrm>
              <a:off x="3833" y="3158"/>
              <a:ext cx="635" cy="0"/>
            </a:xfrm>
            <a:prstGeom prst="line">
              <a:avLst/>
            </a:prstGeom>
            <a:noFill/>
            <a:ln w="9525">
              <a:solidFill>
                <a:schemeClr val="tx1"/>
              </a:solidFill>
              <a:round/>
              <a:headEnd/>
              <a:tailEnd/>
            </a:ln>
          </p:spPr>
          <p:txBody>
            <a:bodyPr/>
            <a:lstStyle/>
            <a:p>
              <a:endParaRPr lang="ja-JP" altLang="en-US"/>
            </a:p>
          </p:txBody>
        </p:sp>
      </p:grpSp>
      <p:grpSp>
        <p:nvGrpSpPr>
          <p:cNvPr id="4" name="Group 51"/>
          <p:cNvGrpSpPr>
            <a:grpSpLocks/>
          </p:cNvGrpSpPr>
          <p:nvPr/>
        </p:nvGrpSpPr>
        <p:grpSpPr bwMode="auto">
          <a:xfrm>
            <a:off x="1908175" y="1989138"/>
            <a:ext cx="5057775" cy="2473325"/>
            <a:chOff x="1426" y="2387"/>
            <a:chExt cx="3186" cy="1558"/>
          </a:xfrm>
        </p:grpSpPr>
        <p:sp>
          <p:nvSpPr>
            <p:cNvPr id="10306" name="Oval 52"/>
            <p:cNvSpPr>
              <a:spLocks noChangeArrowheads="1"/>
            </p:cNvSpPr>
            <p:nvPr/>
          </p:nvSpPr>
          <p:spPr bwMode="auto">
            <a:xfrm>
              <a:off x="1474" y="2649"/>
              <a:ext cx="336" cy="288"/>
            </a:xfrm>
            <a:prstGeom prst="ellipse">
              <a:avLst/>
            </a:prstGeom>
            <a:solidFill>
              <a:schemeClr val="accent1"/>
            </a:solidFill>
            <a:ln w="9525">
              <a:solidFill>
                <a:schemeClr val="tx1"/>
              </a:solidFill>
              <a:miter lim="800000"/>
              <a:headEnd/>
              <a:tailEnd/>
            </a:ln>
          </p:spPr>
          <p:txBody>
            <a:bodyPr wrap="none" anchor="ctr"/>
            <a:lstStyle/>
            <a:p>
              <a:pPr algn="ctr"/>
              <a:r>
                <a:rPr lang="en-US" altLang="ja-JP" sz="2400">
                  <a:latin typeface="Verdana" pitchFamily="34" charset="0"/>
                </a:rPr>
                <a:t>x</a:t>
              </a:r>
              <a:r>
                <a:rPr lang="en-US" altLang="ja-JP" sz="1600">
                  <a:latin typeface="Verdana" pitchFamily="34" charset="0"/>
                </a:rPr>
                <a:t>2</a:t>
              </a:r>
            </a:p>
          </p:txBody>
        </p:sp>
        <p:sp>
          <p:nvSpPr>
            <p:cNvPr id="10307" name="Oval 53"/>
            <p:cNvSpPr>
              <a:spLocks noChangeArrowheads="1"/>
            </p:cNvSpPr>
            <p:nvPr/>
          </p:nvSpPr>
          <p:spPr bwMode="auto">
            <a:xfrm>
              <a:off x="1474" y="3657"/>
              <a:ext cx="336" cy="288"/>
            </a:xfrm>
            <a:prstGeom prst="ellipse">
              <a:avLst/>
            </a:prstGeom>
            <a:solidFill>
              <a:schemeClr val="accent1"/>
            </a:solidFill>
            <a:ln w="9525">
              <a:solidFill>
                <a:schemeClr val="tx1"/>
              </a:solidFill>
              <a:miter lim="800000"/>
              <a:headEnd/>
              <a:tailEnd/>
            </a:ln>
          </p:spPr>
          <p:txBody>
            <a:bodyPr wrap="none" anchor="ctr"/>
            <a:lstStyle/>
            <a:p>
              <a:pPr algn="ctr"/>
              <a:r>
                <a:rPr lang="en-US" altLang="ja-JP" sz="2400">
                  <a:latin typeface="Verdana" pitchFamily="34" charset="0"/>
                </a:rPr>
                <a:t>x</a:t>
              </a:r>
              <a:r>
                <a:rPr lang="en-US" altLang="ja-JP" sz="1600">
                  <a:latin typeface="Verdana" pitchFamily="34" charset="0"/>
                </a:rPr>
                <a:t>N</a:t>
              </a:r>
            </a:p>
          </p:txBody>
        </p:sp>
        <p:sp>
          <p:nvSpPr>
            <p:cNvPr id="10308" name="Oval 54"/>
            <p:cNvSpPr>
              <a:spLocks noChangeArrowheads="1"/>
            </p:cNvSpPr>
            <p:nvPr/>
          </p:nvSpPr>
          <p:spPr bwMode="auto">
            <a:xfrm>
              <a:off x="4468" y="3089"/>
              <a:ext cx="144" cy="144"/>
            </a:xfrm>
            <a:prstGeom prst="ellipse">
              <a:avLst/>
            </a:prstGeom>
            <a:solidFill>
              <a:schemeClr val="accent1"/>
            </a:solidFill>
            <a:ln w="9525">
              <a:solidFill>
                <a:schemeClr val="tx1"/>
              </a:solidFill>
              <a:miter lim="800000"/>
              <a:headEnd/>
              <a:tailEnd/>
            </a:ln>
          </p:spPr>
          <p:txBody>
            <a:bodyPr wrap="none" anchor="ctr"/>
            <a:lstStyle/>
            <a:p>
              <a:endParaRPr lang="ja-JP" altLang="en-US"/>
            </a:p>
          </p:txBody>
        </p:sp>
        <p:sp>
          <p:nvSpPr>
            <p:cNvPr id="10309" name="Text Box 55"/>
            <p:cNvSpPr txBox="1">
              <a:spLocks noChangeArrowheads="1"/>
            </p:cNvSpPr>
            <p:nvPr/>
          </p:nvSpPr>
          <p:spPr bwMode="auto">
            <a:xfrm>
              <a:off x="1426" y="2937"/>
              <a:ext cx="884" cy="768"/>
            </a:xfrm>
            <a:prstGeom prst="rect">
              <a:avLst/>
            </a:prstGeom>
            <a:noFill/>
            <a:ln w="9525">
              <a:noFill/>
              <a:miter lim="800000"/>
              <a:headEnd/>
              <a:tailEnd/>
            </a:ln>
          </p:spPr>
          <p:txBody>
            <a:bodyPr vert="eaVert">
              <a:spAutoFit/>
            </a:bodyPr>
            <a:lstStyle/>
            <a:p>
              <a:pPr>
                <a:spcBef>
                  <a:spcPct val="50000"/>
                </a:spcBef>
              </a:pPr>
              <a:r>
                <a:rPr lang="en-US" altLang="ja-JP" sz="8000">
                  <a:latin typeface="Times New Roman" pitchFamily="18" charset="0"/>
                </a:rPr>
                <a:t>…</a:t>
              </a:r>
              <a:endParaRPr lang="en-US" altLang="ja-JP" sz="8000">
                <a:latin typeface="Verdana" pitchFamily="34" charset="0"/>
              </a:endParaRPr>
            </a:p>
          </p:txBody>
        </p:sp>
        <p:sp>
          <p:nvSpPr>
            <p:cNvPr id="10310" name="Text Box 56"/>
            <p:cNvSpPr txBox="1">
              <a:spLocks noChangeArrowheads="1"/>
            </p:cNvSpPr>
            <p:nvPr/>
          </p:nvSpPr>
          <p:spPr bwMode="auto">
            <a:xfrm>
              <a:off x="2242" y="2937"/>
              <a:ext cx="884" cy="768"/>
            </a:xfrm>
            <a:prstGeom prst="rect">
              <a:avLst/>
            </a:prstGeom>
            <a:noFill/>
            <a:ln w="9525">
              <a:noFill/>
              <a:miter lim="800000"/>
              <a:headEnd/>
              <a:tailEnd/>
            </a:ln>
          </p:spPr>
          <p:txBody>
            <a:bodyPr vert="eaVert">
              <a:spAutoFit/>
            </a:bodyPr>
            <a:lstStyle/>
            <a:p>
              <a:pPr>
                <a:spcBef>
                  <a:spcPct val="50000"/>
                </a:spcBef>
              </a:pPr>
              <a:r>
                <a:rPr lang="en-US" altLang="ja-JP" sz="8000">
                  <a:latin typeface="Times New Roman" pitchFamily="18" charset="0"/>
                </a:rPr>
                <a:t>…</a:t>
              </a:r>
              <a:endParaRPr lang="en-US" altLang="ja-JP" sz="8000">
                <a:latin typeface="Verdana" pitchFamily="34" charset="0"/>
              </a:endParaRPr>
            </a:p>
          </p:txBody>
        </p:sp>
        <p:sp>
          <p:nvSpPr>
            <p:cNvPr id="10311" name="Line 57"/>
            <p:cNvSpPr>
              <a:spLocks noChangeShapeType="1"/>
            </p:cNvSpPr>
            <p:nvPr/>
          </p:nvSpPr>
          <p:spPr bwMode="auto">
            <a:xfrm>
              <a:off x="1791" y="2568"/>
              <a:ext cx="499" cy="0"/>
            </a:xfrm>
            <a:prstGeom prst="line">
              <a:avLst/>
            </a:prstGeom>
            <a:noFill/>
            <a:ln w="9525">
              <a:solidFill>
                <a:schemeClr val="tx1"/>
              </a:solidFill>
              <a:round/>
              <a:headEnd/>
              <a:tailEnd/>
            </a:ln>
          </p:spPr>
          <p:txBody>
            <a:bodyPr/>
            <a:lstStyle/>
            <a:p>
              <a:endParaRPr lang="ja-JP" altLang="en-US"/>
            </a:p>
          </p:txBody>
        </p:sp>
        <p:sp>
          <p:nvSpPr>
            <p:cNvPr id="10312" name="Line 58"/>
            <p:cNvSpPr>
              <a:spLocks noChangeShapeType="1"/>
            </p:cNvSpPr>
            <p:nvPr/>
          </p:nvSpPr>
          <p:spPr bwMode="auto">
            <a:xfrm flipV="1">
              <a:off x="1791" y="2568"/>
              <a:ext cx="499" cy="227"/>
            </a:xfrm>
            <a:prstGeom prst="line">
              <a:avLst/>
            </a:prstGeom>
            <a:noFill/>
            <a:ln w="9525">
              <a:solidFill>
                <a:schemeClr val="tx1"/>
              </a:solidFill>
              <a:round/>
              <a:headEnd/>
              <a:tailEnd/>
            </a:ln>
          </p:spPr>
          <p:txBody>
            <a:bodyPr/>
            <a:lstStyle/>
            <a:p>
              <a:endParaRPr lang="ja-JP" altLang="en-US"/>
            </a:p>
          </p:txBody>
        </p:sp>
        <p:sp>
          <p:nvSpPr>
            <p:cNvPr id="10313" name="Oval 59"/>
            <p:cNvSpPr>
              <a:spLocks noChangeArrowheads="1"/>
            </p:cNvSpPr>
            <p:nvPr/>
          </p:nvSpPr>
          <p:spPr bwMode="auto">
            <a:xfrm>
              <a:off x="1474" y="2409"/>
              <a:ext cx="336" cy="288"/>
            </a:xfrm>
            <a:prstGeom prst="ellipse">
              <a:avLst/>
            </a:prstGeom>
            <a:solidFill>
              <a:schemeClr val="accent1"/>
            </a:solidFill>
            <a:ln w="9525">
              <a:solidFill>
                <a:schemeClr val="tx1"/>
              </a:solidFill>
              <a:miter lim="800000"/>
              <a:headEnd/>
              <a:tailEnd/>
            </a:ln>
          </p:spPr>
          <p:txBody>
            <a:bodyPr wrap="none" anchor="ctr"/>
            <a:lstStyle/>
            <a:p>
              <a:pPr algn="ctr"/>
              <a:r>
                <a:rPr lang="en-US" altLang="ja-JP" sz="2400">
                  <a:latin typeface="Verdana" pitchFamily="34" charset="0"/>
                </a:rPr>
                <a:t>x</a:t>
              </a:r>
              <a:r>
                <a:rPr lang="en-US" altLang="ja-JP" sz="1600">
                  <a:latin typeface="Verdana" pitchFamily="34" charset="0"/>
                </a:rPr>
                <a:t>1</a:t>
              </a:r>
            </a:p>
          </p:txBody>
        </p:sp>
        <p:sp>
          <p:nvSpPr>
            <p:cNvPr id="10314" name="Oval 60"/>
            <p:cNvSpPr>
              <a:spLocks noChangeArrowheads="1"/>
            </p:cNvSpPr>
            <p:nvPr/>
          </p:nvSpPr>
          <p:spPr bwMode="auto">
            <a:xfrm>
              <a:off x="2290" y="2387"/>
              <a:ext cx="336" cy="288"/>
            </a:xfrm>
            <a:prstGeom prst="ellipse">
              <a:avLst/>
            </a:prstGeom>
            <a:solidFill>
              <a:schemeClr val="accent1"/>
            </a:solidFill>
            <a:ln w="9525">
              <a:solidFill>
                <a:schemeClr val="tx1"/>
              </a:solidFill>
              <a:miter lim="800000"/>
              <a:headEnd/>
              <a:tailEnd/>
            </a:ln>
          </p:spPr>
          <p:txBody>
            <a:bodyPr wrap="none" anchor="ctr"/>
            <a:lstStyle/>
            <a:p>
              <a:pPr algn="ctr"/>
              <a:r>
                <a:rPr lang="en-US" altLang="ja-JP" sz="2400">
                  <a:latin typeface="Verdana" pitchFamily="34" charset="0"/>
                </a:rPr>
                <a:t>C</a:t>
              </a:r>
              <a:r>
                <a:rPr lang="en-US" altLang="ja-JP" sz="1600">
                  <a:latin typeface="Verdana" pitchFamily="34" charset="0"/>
                </a:rPr>
                <a:t>1</a:t>
              </a:r>
            </a:p>
          </p:txBody>
        </p:sp>
        <p:sp>
          <p:nvSpPr>
            <p:cNvPr id="10315" name="Oval 61"/>
            <p:cNvSpPr>
              <a:spLocks noChangeArrowheads="1"/>
            </p:cNvSpPr>
            <p:nvPr/>
          </p:nvSpPr>
          <p:spPr bwMode="auto">
            <a:xfrm>
              <a:off x="2290" y="3657"/>
              <a:ext cx="336" cy="288"/>
            </a:xfrm>
            <a:prstGeom prst="ellipse">
              <a:avLst/>
            </a:prstGeom>
            <a:solidFill>
              <a:schemeClr val="accent1"/>
            </a:solidFill>
            <a:ln w="9525">
              <a:solidFill>
                <a:schemeClr val="tx1"/>
              </a:solidFill>
              <a:miter lim="800000"/>
              <a:headEnd/>
              <a:tailEnd/>
            </a:ln>
          </p:spPr>
          <p:txBody>
            <a:bodyPr wrap="none" anchor="ctr"/>
            <a:lstStyle/>
            <a:p>
              <a:pPr algn="ctr"/>
              <a:r>
                <a:rPr lang="en-US" altLang="ja-JP" sz="2400">
                  <a:latin typeface="Verdana" pitchFamily="34" charset="0"/>
                </a:rPr>
                <a:t>C</a:t>
              </a:r>
              <a:r>
                <a:rPr lang="en-US" altLang="ja-JP" sz="1600"/>
                <a:t>N</a:t>
              </a:r>
            </a:p>
          </p:txBody>
        </p:sp>
        <p:sp>
          <p:nvSpPr>
            <p:cNvPr id="10316" name="Oval 62"/>
            <p:cNvSpPr>
              <a:spLocks noChangeArrowheads="1"/>
            </p:cNvSpPr>
            <p:nvPr/>
          </p:nvSpPr>
          <p:spPr bwMode="auto">
            <a:xfrm>
              <a:off x="2290" y="2649"/>
              <a:ext cx="336" cy="288"/>
            </a:xfrm>
            <a:prstGeom prst="ellipse">
              <a:avLst/>
            </a:prstGeom>
            <a:solidFill>
              <a:schemeClr val="accent1"/>
            </a:solidFill>
            <a:ln w="9525">
              <a:solidFill>
                <a:schemeClr val="tx1"/>
              </a:solidFill>
              <a:miter lim="800000"/>
              <a:headEnd/>
              <a:tailEnd/>
            </a:ln>
          </p:spPr>
          <p:txBody>
            <a:bodyPr wrap="none" anchor="ctr"/>
            <a:lstStyle/>
            <a:p>
              <a:pPr algn="ctr"/>
              <a:r>
                <a:rPr lang="en-US" altLang="ja-JP" sz="2400">
                  <a:latin typeface="Verdana" pitchFamily="34" charset="0"/>
                </a:rPr>
                <a:t>C</a:t>
              </a:r>
              <a:r>
                <a:rPr lang="en-US" altLang="ja-JP" sz="1600">
                  <a:latin typeface="Verdana" pitchFamily="34" charset="0"/>
                </a:rPr>
                <a:t>2</a:t>
              </a:r>
            </a:p>
          </p:txBody>
        </p:sp>
        <p:sp>
          <p:nvSpPr>
            <p:cNvPr id="10317" name="Oval 63"/>
            <p:cNvSpPr>
              <a:spLocks noChangeArrowheads="1"/>
            </p:cNvSpPr>
            <p:nvPr/>
          </p:nvSpPr>
          <p:spPr bwMode="auto">
            <a:xfrm>
              <a:off x="3154" y="2793"/>
              <a:ext cx="672" cy="720"/>
            </a:xfrm>
            <a:prstGeom prst="ellipse">
              <a:avLst/>
            </a:prstGeom>
            <a:solidFill>
              <a:schemeClr val="accent1"/>
            </a:solidFill>
            <a:ln w="9525">
              <a:solidFill>
                <a:schemeClr val="tx1"/>
              </a:solidFill>
              <a:miter lim="800000"/>
              <a:headEnd/>
              <a:tailEnd/>
            </a:ln>
          </p:spPr>
          <p:txBody>
            <a:bodyPr wrap="none" anchor="ctr"/>
            <a:lstStyle/>
            <a:p>
              <a:pPr algn="ctr"/>
              <a:r>
                <a:rPr lang="en-US" altLang="ja-JP" sz="4400" b="1">
                  <a:latin typeface="Verdana" pitchFamily="34" charset="0"/>
                </a:rPr>
                <a:t>∑</a:t>
              </a:r>
            </a:p>
          </p:txBody>
        </p:sp>
        <p:sp>
          <p:nvSpPr>
            <p:cNvPr id="10318" name="Oval 64"/>
            <p:cNvSpPr>
              <a:spLocks noChangeArrowheads="1"/>
            </p:cNvSpPr>
            <p:nvPr/>
          </p:nvSpPr>
          <p:spPr bwMode="auto">
            <a:xfrm>
              <a:off x="3106" y="2601"/>
              <a:ext cx="336" cy="288"/>
            </a:xfrm>
            <a:prstGeom prst="ellipse">
              <a:avLst/>
            </a:prstGeom>
            <a:solidFill>
              <a:schemeClr val="accent1"/>
            </a:solidFill>
            <a:ln w="9525">
              <a:solidFill>
                <a:schemeClr val="tx1"/>
              </a:solidFill>
              <a:miter lim="800000"/>
              <a:headEnd/>
              <a:tailEnd/>
            </a:ln>
          </p:spPr>
          <p:txBody>
            <a:bodyPr wrap="none" anchor="ctr"/>
            <a:lstStyle/>
            <a:p>
              <a:pPr algn="ctr"/>
              <a:r>
                <a:rPr lang="en-US" altLang="ja-JP" sz="2400">
                  <a:latin typeface="Verdana" pitchFamily="34" charset="0"/>
                </a:rPr>
                <a:t>λ</a:t>
              </a:r>
              <a:r>
                <a:rPr lang="en-US" altLang="ja-JP" sz="1600">
                  <a:latin typeface="Verdana" pitchFamily="34" charset="0"/>
                </a:rPr>
                <a:t>1</a:t>
              </a:r>
            </a:p>
          </p:txBody>
        </p:sp>
        <p:sp>
          <p:nvSpPr>
            <p:cNvPr id="10319" name="Oval 65"/>
            <p:cNvSpPr>
              <a:spLocks noChangeArrowheads="1"/>
            </p:cNvSpPr>
            <p:nvPr/>
          </p:nvSpPr>
          <p:spPr bwMode="auto">
            <a:xfrm>
              <a:off x="2925" y="2795"/>
              <a:ext cx="336" cy="288"/>
            </a:xfrm>
            <a:prstGeom prst="ellipse">
              <a:avLst/>
            </a:prstGeom>
            <a:solidFill>
              <a:schemeClr val="accent1"/>
            </a:solidFill>
            <a:ln w="9525">
              <a:solidFill>
                <a:schemeClr val="tx1"/>
              </a:solidFill>
              <a:miter lim="800000"/>
              <a:headEnd/>
              <a:tailEnd/>
            </a:ln>
          </p:spPr>
          <p:txBody>
            <a:bodyPr wrap="none" anchor="ctr"/>
            <a:lstStyle/>
            <a:p>
              <a:pPr algn="ctr"/>
              <a:r>
                <a:rPr lang="en-US" altLang="ja-JP" sz="2400">
                  <a:latin typeface="Verdana" pitchFamily="34" charset="0"/>
                </a:rPr>
                <a:t>λ</a:t>
              </a:r>
              <a:r>
                <a:rPr lang="en-US" altLang="ja-JP" sz="1600">
                  <a:latin typeface="Verdana" pitchFamily="34" charset="0"/>
                </a:rPr>
                <a:t>2</a:t>
              </a:r>
            </a:p>
          </p:txBody>
        </p:sp>
        <p:sp>
          <p:nvSpPr>
            <p:cNvPr id="10320" name="Oval 66"/>
            <p:cNvSpPr>
              <a:spLocks noChangeArrowheads="1"/>
            </p:cNvSpPr>
            <p:nvPr/>
          </p:nvSpPr>
          <p:spPr bwMode="auto">
            <a:xfrm>
              <a:off x="3061" y="3385"/>
              <a:ext cx="336" cy="288"/>
            </a:xfrm>
            <a:prstGeom prst="ellipse">
              <a:avLst/>
            </a:prstGeom>
            <a:solidFill>
              <a:schemeClr val="accent1"/>
            </a:solidFill>
            <a:ln w="9525">
              <a:solidFill>
                <a:schemeClr val="tx1"/>
              </a:solidFill>
              <a:miter lim="800000"/>
              <a:headEnd/>
              <a:tailEnd/>
            </a:ln>
          </p:spPr>
          <p:txBody>
            <a:bodyPr wrap="none" anchor="ctr"/>
            <a:lstStyle/>
            <a:p>
              <a:pPr algn="ctr"/>
              <a:r>
                <a:rPr lang="en-US" altLang="ja-JP" sz="2400">
                  <a:latin typeface="Verdana" pitchFamily="34" charset="0"/>
                </a:rPr>
                <a:t>λ</a:t>
              </a:r>
              <a:r>
                <a:rPr lang="en-US" altLang="ja-JP" sz="1600">
                  <a:latin typeface="Verdana" pitchFamily="34" charset="0"/>
                </a:rPr>
                <a:t>N</a:t>
              </a:r>
            </a:p>
          </p:txBody>
        </p:sp>
        <p:sp>
          <p:nvSpPr>
            <p:cNvPr id="10321" name="Line 67"/>
            <p:cNvSpPr>
              <a:spLocks noChangeShapeType="1"/>
            </p:cNvSpPr>
            <p:nvPr/>
          </p:nvSpPr>
          <p:spPr bwMode="auto">
            <a:xfrm>
              <a:off x="3833" y="3158"/>
              <a:ext cx="635" cy="0"/>
            </a:xfrm>
            <a:prstGeom prst="line">
              <a:avLst/>
            </a:prstGeom>
            <a:noFill/>
            <a:ln w="9525">
              <a:solidFill>
                <a:schemeClr val="tx1"/>
              </a:solidFill>
              <a:round/>
              <a:headEnd/>
              <a:tailEnd/>
            </a:ln>
          </p:spPr>
          <p:txBody>
            <a:bodyPr/>
            <a:lstStyle/>
            <a:p>
              <a:endParaRPr lang="ja-JP" altLang="en-US"/>
            </a:p>
          </p:txBody>
        </p:sp>
      </p:grpSp>
      <p:sp>
        <p:nvSpPr>
          <p:cNvPr id="10260" name="Line 68"/>
          <p:cNvSpPr>
            <a:spLocks noChangeShapeType="1"/>
          </p:cNvSpPr>
          <p:nvPr/>
        </p:nvSpPr>
        <p:spPr bwMode="auto">
          <a:xfrm flipV="1">
            <a:off x="3779838" y="3789363"/>
            <a:ext cx="719137" cy="431800"/>
          </a:xfrm>
          <a:prstGeom prst="line">
            <a:avLst/>
          </a:prstGeom>
          <a:noFill/>
          <a:ln w="9525">
            <a:solidFill>
              <a:schemeClr val="tx1"/>
            </a:solidFill>
            <a:round/>
            <a:headEnd/>
            <a:tailEnd/>
          </a:ln>
        </p:spPr>
        <p:txBody>
          <a:bodyPr/>
          <a:lstStyle/>
          <a:p>
            <a:endParaRPr lang="ja-JP" altLang="en-US"/>
          </a:p>
        </p:txBody>
      </p:sp>
      <p:sp>
        <p:nvSpPr>
          <p:cNvPr id="10261" name="Line 69"/>
          <p:cNvSpPr>
            <a:spLocks noChangeShapeType="1"/>
          </p:cNvSpPr>
          <p:nvPr/>
        </p:nvSpPr>
        <p:spPr bwMode="auto">
          <a:xfrm>
            <a:off x="3779838" y="2708275"/>
            <a:ext cx="503237" cy="144463"/>
          </a:xfrm>
          <a:prstGeom prst="line">
            <a:avLst/>
          </a:prstGeom>
          <a:noFill/>
          <a:ln w="9525">
            <a:solidFill>
              <a:schemeClr val="tx1"/>
            </a:solidFill>
            <a:round/>
            <a:headEnd/>
            <a:tailEnd/>
          </a:ln>
        </p:spPr>
        <p:txBody>
          <a:bodyPr/>
          <a:lstStyle/>
          <a:p>
            <a:endParaRPr lang="ja-JP" altLang="en-US"/>
          </a:p>
        </p:txBody>
      </p:sp>
      <p:sp>
        <p:nvSpPr>
          <p:cNvPr id="10262" name="Line 70"/>
          <p:cNvSpPr>
            <a:spLocks noChangeShapeType="1"/>
          </p:cNvSpPr>
          <p:nvPr/>
        </p:nvSpPr>
        <p:spPr bwMode="auto">
          <a:xfrm flipV="1">
            <a:off x="3779838" y="3789363"/>
            <a:ext cx="719137" cy="431800"/>
          </a:xfrm>
          <a:prstGeom prst="line">
            <a:avLst/>
          </a:prstGeom>
          <a:noFill/>
          <a:ln w="9525">
            <a:solidFill>
              <a:schemeClr val="tx1"/>
            </a:solidFill>
            <a:round/>
            <a:headEnd/>
            <a:tailEnd/>
          </a:ln>
        </p:spPr>
        <p:txBody>
          <a:bodyPr/>
          <a:lstStyle/>
          <a:p>
            <a:endParaRPr lang="ja-JP" altLang="en-US"/>
          </a:p>
        </p:txBody>
      </p:sp>
      <p:sp>
        <p:nvSpPr>
          <p:cNvPr id="10263" name="Line 71"/>
          <p:cNvSpPr>
            <a:spLocks noChangeShapeType="1"/>
          </p:cNvSpPr>
          <p:nvPr/>
        </p:nvSpPr>
        <p:spPr bwMode="auto">
          <a:xfrm>
            <a:off x="3779838" y="2276475"/>
            <a:ext cx="792162" cy="215900"/>
          </a:xfrm>
          <a:prstGeom prst="line">
            <a:avLst/>
          </a:prstGeom>
          <a:noFill/>
          <a:ln w="9525">
            <a:solidFill>
              <a:schemeClr val="tx1"/>
            </a:solidFill>
            <a:round/>
            <a:headEnd/>
            <a:tailEnd/>
          </a:ln>
        </p:spPr>
        <p:txBody>
          <a:bodyPr/>
          <a:lstStyle/>
          <a:p>
            <a:endParaRPr lang="ja-JP" altLang="en-US"/>
          </a:p>
        </p:txBody>
      </p:sp>
      <p:sp>
        <p:nvSpPr>
          <p:cNvPr id="10264" name="Line 72"/>
          <p:cNvSpPr>
            <a:spLocks noChangeShapeType="1"/>
          </p:cNvSpPr>
          <p:nvPr/>
        </p:nvSpPr>
        <p:spPr bwMode="auto">
          <a:xfrm>
            <a:off x="3779838" y="2708275"/>
            <a:ext cx="503237" cy="144463"/>
          </a:xfrm>
          <a:prstGeom prst="line">
            <a:avLst/>
          </a:prstGeom>
          <a:noFill/>
          <a:ln w="9525">
            <a:solidFill>
              <a:schemeClr val="tx1"/>
            </a:solidFill>
            <a:round/>
            <a:headEnd/>
            <a:tailEnd/>
          </a:ln>
        </p:spPr>
        <p:txBody>
          <a:bodyPr/>
          <a:lstStyle/>
          <a:p>
            <a:endParaRPr lang="ja-JP" altLang="en-US"/>
          </a:p>
        </p:txBody>
      </p:sp>
      <p:sp>
        <p:nvSpPr>
          <p:cNvPr id="10265" name="Line 73"/>
          <p:cNvSpPr>
            <a:spLocks noChangeShapeType="1"/>
          </p:cNvSpPr>
          <p:nvPr/>
        </p:nvSpPr>
        <p:spPr bwMode="auto">
          <a:xfrm flipV="1">
            <a:off x="3779838" y="3789363"/>
            <a:ext cx="719137" cy="431800"/>
          </a:xfrm>
          <a:prstGeom prst="line">
            <a:avLst/>
          </a:prstGeom>
          <a:noFill/>
          <a:ln w="9525">
            <a:solidFill>
              <a:schemeClr val="tx1"/>
            </a:solidFill>
            <a:round/>
            <a:headEnd/>
            <a:tailEnd/>
          </a:ln>
        </p:spPr>
        <p:txBody>
          <a:bodyPr/>
          <a:lstStyle/>
          <a:p>
            <a:endParaRPr lang="ja-JP" altLang="en-US"/>
          </a:p>
        </p:txBody>
      </p:sp>
      <p:sp>
        <p:nvSpPr>
          <p:cNvPr id="10266" name="Line 74"/>
          <p:cNvSpPr>
            <a:spLocks noChangeShapeType="1"/>
          </p:cNvSpPr>
          <p:nvPr/>
        </p:nvSpPr>
        <p:spPr bwMode="auto">
          <a:xfrm>
            <a:off x="2484438" y="4221163"/>
            <a:ext cx="792162" cy="0"/>
          </a:xfrm>
          <a:prstGeom prst="line">
            <a:avLst/>
          </a:prstGeom>
          <a:noFill/>
          <a:ln w="9525">
            <a:solidFill>
              <a:schemeClr val="tx1"/>
            </a:solidFill>
            <a:round/>
            <a:headEnd/>
            <a:tailEnd/>
          </a:ln>
        </p:spPr>
        <p:txBody>
          <a:bodyPr/>
          <a:lstStyle/>
          <a:p>
            <a:endParaRPr lang="ja-JP" altLang="en-US"/>
          </a:p>
        </p:txBody>
      </p:sp>
      <p:sp>
        <p:nvSpPr>
          <p:cNvPr id="10267" name="Line 75"/>
          <p:cNvSpPr>
            <a:spLocks noChangeShapeType="1"/>
          </p:cNvSpPr>
          <p:nvPr/>
        </p:nvSpPr>
        <p:spPr bwMode="auto">
          <a:xfrm>
            <a:off x="3779838" y="2276475"/>
            <a:ext cx="792162" cy="215900"/>
          </a:xfrm>
          <a:prstGeom prst="line">
            <a:avLst/>
          </a:prstGeom>
          <a:noFill/>
          <a:ln w="9525">
            <a:solidFill>
              <a:schemeClr val="tx1"/>
            </a:solidFill>
            <a:round/>
            <a:headEnd/>
            <a:tailEnd/>
          </a:ln>
        </p:spPr>
        <p:txBody>
          <a:bodyPr/>
          <a:lstStyle/>
          <a:p>
            <a:endParaRPr lang="ja-JP" altLang="en-US"/>
          </a:p>
        </p:txBody>
      </p:sp>
      <p:sp>
        <p:nvSpPr>
          <p:cNvPr id="10268" name="Line 76"/>
          <p:cNvSpPr>
            <a:spLocks noChangeShapeType="1"/>
          </p:cNvSpPr>
          <p:nvPr/>
        </p:nvSpPr>
        <p:spPr bwMode="auto">
          <a:xfrm>
            <a:off x="3779838" y="2708275"/>
            <a:ext cx="503237" cy="144463"/>
          </a:xfrm>
          <a:prstGeom prst="line">
            <a:avLst/>
          </a:prstGeom>
          <a:noFill/>
          <a:ln w="9525">
            <a:solidFill>
              <a:schemeClr val="tx1"/>
            </a:solidFill>
            <a:round/>
            <a:headEnd/>
            <a:tailEnd/>
          </a:ln>
        </p:spPr>
        <p:txBody>
          <a:bodyPr/>
          <a:lstStyle/>
          <a:p>
            <a:endParaRPr lang="ja-JP" altLang="en-US"/>
          </a:p>
        </p:txBody>
      </p:sp>
      <p:sp>
        <p:nvSpPr>
          <p:cNvPr id="10269" name="Line 77"/>
          <p:cNvSpPr>
            <a:spLocks noChangeShapeType="1"/>
          </p:cNvSpPr>
          <p:nvPr/>
        </p:nvSpPr>
        <p:spPr bwMode="auto">
          <a:xfrm flipV="1">
            <a:off x="3779838" y="3789363"/>
            <a:ext cx="719137" cy="431800"/>
          </a:xfrm>
          <a:prstGeom prst="line">
            <a:avLst/>
          </a:prstGeom>
          <a:noFill/>
          <a:ln w="9525">
            <a:solidFill>
              <a:schemeClr val="tx1"/>
            </a:solidFill>
            <a:round/>
            <a:headEnd/>
            <a:tailEnd/>
          </a:ln>
        </p:spPr>
        <p:txBody>
          <a:bodyPr/>
          <a:lstStyle/>
          <a:p>
            <a:endParaRPr lang="ja-JP" altLang="en-US"/>
          </a:p>
        </p:txBody>
      </p:sp>
      <p:grpSp>
        <p:nvGrpSpPr>
          <p:cNvPr id="5" name="Group 78"/>
          <p:cNvGrpSpPr>
            <a:grpSpLocks/>
          </p:cNvGrpSpPr>
          <p:nvPr/>
        </p:nvGrpSpPr>
        <p:grpSpPr bwMode="auto">
          <a:xfrm>
            <a:off x="1908175" y="1989138"/>
            <a:ext cx="5057775" cy="2473325"/>
            <a:chOff x="1426" y="2387"/>
            <a:chExt cx="3186" cy="1558"/>
          </a:xfrm>
        </p:grpSpPr>
        <p:sp>
          <p:nvSpPr>
            <p:cNvPr id="10290" name="Oval 79"/>
            <p:cNvSpPr>
              <a:spLocks noChangeArrowheads="1"/>
            </p:cNvSpPr>
            <p:nvPr/>
          </p:nvSpPr>
          <p:spPr bwMode="auto">
            <a:xfrm>
              <a:off x="1474" y="2649"/>
              <a:ext cx="336" cy="288"/>
            </a:xfrm>
            <a:prstGeom prst="ellipse">
              <a:avLst/>
            </a:prstGeom>
            <a:solidFill>
              <a:schemeClr val="accent1"/>
            </a:solidFill>
            <a:ln w="9525">
              <a:solidFill>
                <a:schemeClr val="tx1"/>
              </a:solidFill>
              <a:miter lim="800000"/>
              <a:headEnd/>
              <a:tailEnd/>
            </a:ln>
          </p:spPr>
          <p:txBody>
            <a:bodyPr wrap="none" anchor="ctr"/>
            <a:lstStyle/>
            <a:p>
              <a:pPr algn="ctr"/>
              <a:r>
                <a:rPr lang="en-US" altLang="ja-JP" sz="2400">
                  <a:latin typeface="Verdana" pitchFamily="34" charset="0"/>
                </a:rPr>
                <a:t>x</a:t>
              </a:r>
              <a:r>
                <a:rPr lang="en-US" altLang="ja-JP" sz="1600">
                  <a:latin typeface="Verdana" pitchFamily="34" charset="0"/>
                </a:rPr>
                <a:t>2</a:t>
              </a:r>
            </a:p>
          </p:txBody>
        </p:sp>
        <p:sp>
          <p:nvSpPr>
            <p:cNvPr id="10291" name="Oval 80"/>
            <p:cNvSpPr>
              <a:spLocks noChangeArrowheads="1"/>
            </p:cNvSpPr>
            <p:nvPr/>
          </p:nvSpPr>
          <p:spPr bwMode="auto">
            <a:xfrm>
              <a:off x="1474" y="3657"/>
              <a:ext cx="336" cy="288"/>
            </a:xfrm>
            <a:prstGeom prst="ellipse">
              <a:avLst/>
            </a:prstGeom>
            <a:solidFill>
              <a:schemeClr val="accent1"/>
            </a:solidFill>
            <a:ln w="9525">
              <a:solidFill>
                <a:schemeClr val="tx1"/>
              </a:solidFill>
              <a:miter lim="800000"/>
              <a:headEnd/>
              <a:tailEnd/>
            </a:ln>
          </p:spPr>
          <p:txBody>
            <a:bodyPr wrap="none" anchor="ctr"/>
            <a:lstStyle/>
            <a:p>
              <a:pPr algn="ctr"/>
              <a:r>
                <a:rPr lang="en-US" altLang="ja-JP" sz="2400">
                  <a:latin typeface="Verdana" pitchFamily="34" charset="0"/>
                </a:rPr>
                <a:t>x</a:t>
              </a:r>
              <a:r>
                <a:rPr lang="en-US" altLang="ja-JP" sz="1600">
                  <a:latin typeface="Verdana" pitchFamily="34" charset="0"/>
                </a:rPr>
                <a:t>N</a:t>
              </a:r>
            </a:p>
          </p:txBody>
        </p:sp>
        <p:sp>
          <p:nvSpPr>
            <p:cNvPr id="10292" name="Oval 81"/>
            <p:cNvSpPr>
              <a:spLocks noChangeArrowheads="1"/>
            </p:cNvSpPr>
            <p:nvPr/>
          </p:nvSpPr>
          <p:spPr bwMode="auto">
            <a:xfrm>
              <a:off x="4468" y="3089"/>
              <a:ext cx="144" cy="144"/>
            </a:xfrm>
            <a:prstGeom prst="ellipse">
              <a:avLst/>
            </a:prstGeom>
            <a:solidFill>
              <a:schemeClr val="accent1"/>
            </a:solidFill>
            <a:ln w="9525">
              <a:solidFill>
                <a:schemeClr val="tx1"/>
              </a:solidFill>
              <a:miter lim="800000"/>
              <a:headEnd/>
              <a:tailEnd/>
            </a:ln>
          </p:spPr>
          <p:txBody>
            <a:bodyPr wrap="none" anchor="ctr"/>
            <a:lstStyle/>
            <a:p>
              <a:endParaRPr lang="ja-JP" altLang="en-US"/>
            </a:p>
          </p:txBody>
        </p:sp>
        <p:sp>
          <p:nvSpPr>
            <p:cNvPr id="10293" name="Text Box 82"/>
            <p:cNvSpPr txBox="1">
              <a:spLocks noChangeArrowheads="1"/>
            </p:cNvSpPr>
            <p:nvPr/>
          </p:nvSpPr>
          <p:spPr bwMode="auto">
            <a:xfrm>
              <a:off x="1426" y="2937"/>
              <a:ext cx="884" cy="768"/>
            </a:xfrm>
            <a:prstGeom prst="rect">
              <a:avLst/>
            </a:prstGeom>
            <a:noFill/>
            <a:ln w="9525">
              <a:noFill/>
              <a:miter lim="800000"/>
              <a:headEnd/>
              <a:tailEnd/>
            </a:ln>
          </p:spPr>
          <p:txBody>
            <a:bodyPr vert="eaVert">
              <a:spAutoFit/>
            </a:bodyPr>
            <a:lstStyle/>
            <a:p>
              <a:pPr>
                <a:spcBef>
                  <a:spcPct val="50000"/>
                </a:spcBef>
              </a:pPr>
              <a:r>
                <a:rPr lang="en-US" altLang="ja-JP" sz="8000">
                  <a:latin typeface="Times New Roman" pitchFamily="18" charset="0"/>
                </a:rPr>
                <a:t>…</a:t>
              </a:r>
              <a:endParaRPr lang="en-US" altLang="ja-JP" sz="8000">
                <a:latin typeface="Verdana" pitchFamily="34" charset="0"/>
              </a:endParaRPr>
            </a:p>
          </p:txBody>
        </p:sp>
        <p:sp>
          <p:nvSpPr>
            <p:cNvPr id="10294" name="Text Box 83"/>
            <p:cNvSpPr txBox="1">
              <a:spLocks noChangeArrowheads="1"/>
            </p:cNvSpPr>
            <p:nvPr/>
          </p:nvSpPr>
          <p:spPr bwMode="auto">
            <a:xfrm>
              <a:off x="2242" y="2937"/>
              <a:ext cx="884" cy="768"/>
            </a:xfrm>
            <a:prstGeom prst="rect">
              <a:avLst/>
            </a:prstGeom>
            <a:noFill/>
            <a:ln w="9525">
              <a:noFill/>
              <a:miter lim="800000"/>
              <a:headEnd/>
              <a:tailEnd/>
            </a:ln>
          </p:spPr>
          <p:txBody>
            <a:bodyPr vert="eaVert">
              <a:spAutoFit/>
            </a:bodyPr>
            <a:lstStyle/>
            <a:p>
              <a:pPr>
                <a:spcBef>
                  <a:spcPct val="50000"/>
                </a:spcBef>
              </a:pPr>
              <a:r>
                <a:rPr lang="en-US" altLang="ja-JP" sz="8000">
                  <a:latin typeface="Times New Roman" pitchFamily="18" charset="0"/>
                </a:rPr>
                <a:t>…</a:t>
              </a:r>
              <a:endParaRPr lang="en-US" altLang="ja-JP" sz="8000">
                <a:latin typeface="Verdana" pitchFamily="34" charset="0"/>
              </a:endParaRPr>
            </a:p>
          </p:txBody>
        </p:sp>
        <p:sp>
          <p:nvSpPr>
            <p:cNvPr id="10295" name="Line 84"/>
            <p:cNvSpPr>
              <a:spLocks noChangeShapeType="1"/>
            </p:cNvSpPr>
            <p:nvPr/>
          </p:nvSpPr>
          <p:spPr bwMode="auto">
            <a:xfrm>
              <a:off x="1791" y="2568"/>
              <a:ext cx="499" cy="0"/>
            </a:xfrm>
            <a:prstGeom prst="line">
              <a:avLst/>
            </a:prstGeom>
            <a:noFill/>
            <a:ln w="9525">
              <a:solidFill>
                <a:schemeClr val="tx1"/>
              </a:solidFill>
              <a:round/>
              <a:headEnd/>
              <a:tailEnd/>
            </a:ln>
          </p:spPr>
          <p:txBody>
            <a:bodyPr/>
            <a:lstStyle/>
            <a:p>
              <a:endParaRPr lang="ja-JP" altLang="en-US"/>
            </a:p>
          </p:txBody>
        </p:sp>
        <p:sp>
          <p:nvSpPr>
            <p:cNvPr id="10296" name="Line 85"/>
            <p:cNvSpPr>
              <a:spLocks noChangeShapeType="1"/>
            </p:cNvSpPr>
            <p:nvPr/>
          </p:nvSpPr>
          <p:spPr bwMode="auto">
            <a:xfrm flipV="1">
              <a:off x="1791" y="2568"/>
              <a:ext cx="499" cy="227"/>
            </a:xfrm>
            <a:prstGeom prst="line">
              <a:avLst/>
            </a:prstGeom>
            <a:noFill/>
            <a:ln w="9525">
              <a:solidFill>
                <a:schemeClr val="tx1"/>
              </a:solidFill>
              <a:round/>
              <a:headEnd/>
              <a:tailEnd/>
            </a:ln>
          </p:spPr>
          <p:txBody>
            <a:bodyPr/>
            <a:lstStyle/>
            <a:p>
              <a:endParaRPr lang="ja-JP" altLang="en-US"/>
            </a:p>
          </p:txBody>
        </p:sp>
        <p:sp>
          <p:nvSpPr>
            <p:cNvPr id="10297" name="Oval 86"/>
            <p:cNvSpPr>
              <a:spLocks noChangeArrowheads="1"/>
            </p:cNvSpPr>
            <p:nvPr/>
          </p:nvSpPr>
          <p:spPr bwMode="auto">
            <a:xfrm>
              <a:off x="1474" y="2409"/>
              <a:ext cx="336" cy="288"/>
            </a:xfrm>
            <a:prstGeom prst="ellipse">
              <a:avLst/>
            </a:prstGeom>
            <a:solidFill>
              <a:schemeClr val="accent1"/>
            </a:solidFill>
            <a:ln w="9525">
              <a:solidFill>
                <a:schemeClr val="tx1"/>
              </a:solidFill>
              <a:miter lim="800000"/>
              <a:headEnd/>
              <a:tailEnd/>
            </a:ln>
          </p:spPr>
          <p:txBody>
            <a:bodyPr wrap="none" anchor="ctr"/>
            <a:lstStyle/>
            <a:p>
              <a:pPr algn="ctr"/>
              <a:r>
                <a:rPr lang="en-US" altLang="ja-JP" sz="2400">
                  <a:latin typeface="Verdana" pitchFamily="34" charset="0"/>
                </a:rPr>
                <a:t>x</a:t>
              </a:r>
              <a:r>
                <a:rPr lang="en-US" altLang="ja-JP" sz="1600">
                  <a:latin typeface="Verdana" pitchFamily="34" charset="0"/>
                </a:rPr>
                <a:t>1</a:t>
              </a:r>
            </a:p>
          </p:txBody>
        </p:sp>
        <p:sp>
          <p:nvSpPr>
            <p:cNvPr id="10298" name="Oval 87"/>
            <p:cNvSpPr>
              <a:spLocks noChangeArrowheads="1"/>
            </p:cNvSpPr>
            <p:nvPr/>
          </p:nvSpPr>
          <p:spPr bwMode="auto">
            <a:xfrm>
              <a:off x="2290" y="2387"/>
              <a:ext cx="336" cy="288"/>
            </a:xfrm>
            <a:prstGeom prst="ellipse">
              <a:avLst/>
            </a:prstGeom>
            <a:solidFill>
              <a:schemeClr val="accent1"/>
            </a:solidFill>
            <a:ln w="9525">
              <a:solidFill>
                <a:schemeClr val="tx1"/>
              </a:solidFill>
              <a:miter lim="800000"/>
              <a:headEnd/>
              <a:tailEnd/>
            </a:ln>
          </p:spPr>
          <p:txBody>
            <a:bodyPr wrap="none" anchor="ctr"/>
            <a:lstStyle/>
            <a:p>
              <a:pPr algn="ctr"/>
              <a:r>
                <a:rPr lang="en-US" altLang="ja-JP" sz="2400">
                  <a:latin typeface="Verdana" pitchFamily="34" charset="0"/>
                </a:rPr>
                <a:t>C</a:t>
              </a:r>
              <a:r>
                <a:rPr lang="en-US" altLang="ja-JP" sz="1600">
                  <a:latin typeface="Verdana" pitchFamily="34" charset="0"/>
                </a:rPr>
                <a:t>1</a:t>
              </a:r>
            </a:p>
          </p:txBody>
        </p:sp>
        <p:sp>
          <p:nvSpPr>
            <p:cNvPr id="10299" name="Oval 88"/>
            <p:cNvSpPr>
              <a:spLocks noChangeArrowheads="1"/>
            </p:cNvSpPr>
            <p:nvPr/>
          </p:nvSpPr>
          <p:spPr bwMode="auto">
            <a:xfrm>
              <a:off x="2290" y="3657"/>
              <a:ext cx="336" cy="288"/>
            </a:xfrm>
            <a:prstGeom prst="ellipse">
              <a:avLst/>
            </a:prstGeom>
            <a:solidFill>
              <a:schemeClr val="accent1"/>
            </a:solidFill>
            <a:ln w="9525">
              <a:solidFill>
                <a:schemeClr val="tx1"/>
              </a:solidFill>
              <a:miter lim="800000"/>
              <a:headEnd/>
              <a:tailEnd/>
            </a:ln>
          </p:spPr>
          <p:txBody>
            <a:bodyPr wrap="none" anchor="ctr"/>
            <a:lstStyle/>
            <a:p>
              <a:pPr algn="ctr"/>
              <a:r>
                <a:rPr lang="en-US" altLang="ja-JP" sz="2400">
                  <a:latin typeface="Verdana" pitchFamily="34" charset="0"/>
                </a:rPr>
                <a:t>C</a:t>
              </a:r>
              <a:r>
                <a:rPr lang="en-US" altLang="ja-JP" sz="1600"/>
                <a:t>N</a:t>
              </a:r>
            </a:p>
          </p:txBody>
        </p:sp>
        <p:sp>
          <p:nvSpPr>
            <p:cNvPr id="10300" name="Oval 89"/>
            <p:cNvSpPr>
              <a:spLocks noChangeArrowheads="1"/>
            </p:cNvSpPr>
            <p:nvPr/>
          </p:nvSpPr>
          <p:spPr bwMode="auto">
            <a:xfrm>
              <a:off x="2290" y="2649"/>
              <a:ext cx="336" cy="288"/>
            </a:xfrm>
            <a:prstGeom prst="ellipse">
              <a:avLst/>
            </a:prstGeom>
            <a:solidFill>
              <a:schemeClr val="accent1"/>
            </a:solidFill>
            <a:ln w="9525">
              <a:solidFill>
                <a:schemeClr val="tx1"/>
              </a:solidFill>
              <a:miter lim="800000"/>
              <a:headEnd/>
              <a:tailEnd/>
            </a:ln>
          </p:spPr>
          <p:txBody>
            <a:bodyPr wrap="none" anchor="ctr"/>
            <a:lstStyle/>
            <a:p>
              <a:pPr algn="ctr"/>
              <a:r>
                <a:rPr lang="en-US" altLang="ja-JP" sz="2400">
                  <a:latin typeface="Verdana" pitchFamily="34" charset="0"/>
                </a:rPr>
                <a:t>C</a:t>
              </a:r>
              <a:r>
                <a:rPr lang="en-US" altLang="ja-JP" sz="1600">
                  <a:latin typeface="Verdana" pitchFamily="34" charset="0"/>
                </a:rPr>
                <a:t>2</a:t>
              </a:r>
            </a:p>
          </p:txBody>
        </p:sp>
        <p:sp>
          <p:nvSpPr>
            <p:cNvPr id="10301" name="Oval 90"/>
            <p:cNvSpPr>
              <a:spLocks noChangeArrowheads="1"/>
            </p:cNvSpPr>
            <p:nvPr/>
          </p:nvSpPr>
          <p:spPr bwMode="auto">
            <a:xfrm>
              <a:off x="3154" y="2793"/>
              <a:ext cx="672" cy="720"/>
            </a:xfrm>
            <a:prstGeom prst="ellipse">
              <a:avLst/>
            </a:prstGeom>
            <a:solidFill>
              <a:schemeClr val="accent1"/>
            </a:solidFill>
            <a:ln w="9525">
              <a:solidFill>
                <a:schemeClr val="tx1"/>
              </a:solidFill>
              <a:miter lim="800000"/>
              <a:headEnd/>
              <a:tailEnd/>
            </a:ln>
          </p:spPr>
          <p:txBody>
            <a:bodyPr wrap="none" anchor="ctr"/>
            <a:lstStyle/>
            <a:p>
              <a:pPr algn="ctr"/>
              <a:r>
                <a:rPr lang="en-US" altLang="ja-JP" sz="4400" b="1">
                  <a:latin typeface="Verdana" pitchFamily="34" charset="0"/>
                </a:rPr>
                <a:t>∑</a:t>
              </a:r>
            </a:p>
          </p:txBody>
        </p:sp>
        <p:sp>
          <p:nvSpPr>
            <p:cNvPr id="10302" name="Oval 91"/>
            <p:cNvSpPr>
              <a:spLocks noChangeArrowheads="1"/>
            </p:cNvSpPr>
            <p:nvPr/>
          </p:nvSpPr>
          <p:spPr bwMode="auto">
            <a:xfrm>
              <a:off x="3106" y="2601"/>
              <a:ext cx="336" cy="288"/>
            </a:xfrm>
            <a:prstGeom prst="ellipse">
              <a:avLst/>
            </a:prstGeom>
            <a:solidFill>
              <a:schemeClr val="accent1"/>
            </a:solidFill>
            <a:ln w="9525">
              <a:solidFill>
                <a:schemeClr val="tx1"/>
              </a:solidFill>
              <a:miter lim="800000"/>
              <a:headEnd/>
              <a:tailEnd/>
            </a:ln>
          </p:spPr>
          <p:txBody>
            <a:bodyPr wrap="none" anchor="ctr"/>
            <a:lstStyle/>
            <a:p>
              <a:pPr algn="ctr"/>
              <a:r>
                <a:rPr lang="en-US" altLang="ja-JP" sz="2400">
                  <a:latin typeface="Verdana" pitchFamily="34" charset="0"/>
                </a:rPr>
                <a:t>λ</a:t>
              </a:r>
              <a:r>
                <a:rPr lang="en-US" altLang="ja-JP" sz="1600">
                  <a:latin typeface="Verdana" pitchFamily="34" charset="0"/>
                </a:rPr>
                <a:t>1</a:t>
              </a:r>
            </a:p>
          </p:txBody>
        </p:sp>
        <p:sp>
          <p:nvSpPr>
            <p:cNvPr id="10303" name="Oval 92"/>
            <p:cNvSpPr>
              <a:spLocks noChangeArrowheads="1"/>
            </p:cNvSpPr>
            <p:nvPr/>
          </p:nvSpPr>
          <p:spPr bwMode="auto">
            <a:xfrm>
              <a:off x="2925" y="2795"/>
              <a:ext cx="336" cy="288"/>
            </a:xfrm>
            <a:prstGeom prst="ellipse">
              <a:avLst/>
            </a:prstGeom>
            <a:solidFill>
              <a:schemeClr val="accent1"/>
            </a:solidFill>
            <a:ln w="9525">
              <a:solidFill>
                <a:schemeClr val="tx1"/>
              </a:solidFill>
              <a:miter lim="800000"/>
              <a:headEnd/>
              <a:tailEnd/>
            </a:ln>
          </p:spPr>
          <p:txBody>
            <a:bodyPr wrap="none" anchor="ctr"/>
            <a:lstStyle/>
            <a:p>
              <a:pPr algn="ctr"/>
              <a:r>
                <a:rPr lang="en-US" altLang="ja-JP" sz="2400">
                  <a:latin typeface="Verdana" pitchFamily="34" charset="0"/>
                </a:rPr>
                <a:t>λ</a:t>
              </a:r>
              <a:r>
                <a:rPr lang="en-US" altLang="ja-JP" sz="1600">
                  <a:latin typeface="Verdana" pitchFamily="34" charset="0"/>
                </a:rPr>
                <a:t>2</a:t>
              </a:r>
            </a:p>
          </p:txBody>
        </p:sp>
        <p:sp>
          <p:nvSpPr>
            <p:cNvPr id="10304" name="Oval 93"/>
            <p:cNvSpPr>
              <a:spLocks noChangeArrowheads="1"/>
            </p:cNvSpPr>
            <p:nvPr/>
          </p:nvSpPr>
          <p:spPr bwMode="auto">
            <a:xfrm>
              <a:off x="3061" y="3385"/>
              <a:ext cx="336" cy="288"/>
            </a:xfrm>
            <a:prstGeom prst="ellipse">
              <a:avLst/>
            </a:prstGeom>
            <a:solidFill>
              <a:schemeClr val="accent1"/>
            </a:solidFill>
            <a:ln w="9525">
              <a:solidFill>
                <a:schemeClr val="tx1"/>
              </a:solidFill>
              <a:miter lim="800000"/>
              <a:headEnd/>
              <a:tailEnd/>
            </a:ln>
          </p:spPr>
          <p:txBody>
            <a:bodyPr wrap="none" anchor="ctr"/>
            <a:lstStyle/>
            <a:p>
              <a:pPr algn="ctr"/>
              <a:r>
                <a:rPr lang="en-US" altLang="ja-JP" sz="2400">
                  <a:latin typeface="Verdana" pitchFamily="34" charset="0"/>
                </a:rPr>
                <a:t>λ</a:t>
              </a:r>
              <a:r>
                <a:rPr lang="en-US" altLang="ja-JP" sz="1600">
                  <a:latin typeface="Verdana" pitchFamily="34" charset="0"/>
                </a:rPr>
                <a:t>N</a:t>
              </a:r>
            </a:p>
          </p:txBody>
        </p:sp>
        <p:sp>
          <p:nvSpPr>
            <p:cNvPr id="10305" name="Line 94"/>
            <p:cNvSpPr>
              <a:spLocks noChangeShapeType="1"/>
            </p:cNvSpPr>
            <p:nvPr/>
          </p:nvSpPr>
          <p:spPr bwMode="auto">
            <a:xfrm>
              <a:off x="3833" y="3158"/>
              <a:ext cx="635" cy="0"/>
            </a:xfrm>
            <a:prstGeom prst="line">
              <a:avLst/>
            </a:prstGeom>
            <a:noFill/>
            <a:ln w="9525">
              <a:solidFill>
                <a:schemeClr val="tx1"/>
              </a:solidFill>
              <a:round/>
              <a:headEnd/>
              <a:tailEnd/>
            </a:ln>
          </p:spPr>
          <p:txBody>
            <a:bodyPr/>
            <a:lstStyle/>
            <a:p>
              <a:endParaRPr lang="ja-JP" altLang="en-US"/>
            </a:p>
          </p:txBody>
        </p:sp>
      </p:grpSp>
      <p:sp>
        <p:nvSpPr>
          <p:cNvPr id="10271" name="Line 95"/>
          <p:cNvSpPr>
            <a:spLocks noChangeShapeType="1"/>
          </p:cNvSpPr>
          <p:nvPr/>
        </p:nvSpPr>
        <p:spPr bwMode="auto">
          <a:xfrm>
            <a:off x="2484438" y="4221163"/>
            <a:ext cx="792162" cy="0"/>
          </a:xfrm>
          <a:prstGeom prst="line">
            <a:avLst/>
          </a:prstGeom>
          <a:noFill/>
          <a:ln w="9525">
            <a:solidFill>
              <a:schemeClr val="tx1"/>
            </a:solidFill>
            <a:round/>
            <a:headEnd/>
            <a:tailEnd/>
          </a:ln>
        </p:spPr>
        <p:txBody>
          <a:bodyPr/>
          <a:lstStyle/>
          <a:p>
            <a:endParaRPr lang="ja-JP" altLang="en-US"/>
          </a:p>
        </p:txBody>
      </p:sp>
      <p:sp>
        <p:nvSpPr>
          <p:cNvPr id="10272" name="Line 96"/>
          <p:cNvSpPr>
            <a:spLocks noChangeShapeType="1"/>
          </p:cNvSpPr>
          <p:nvPr/>
        </p:nvSpPr>
        <p:spPr bwMode="auto">
          <a:xfrm>
            <a:off x="3779838" y="2276475"/>
            <a:ext cx="792162" cy="215900"/>
          </a:xfrm>
          <a:prstGeom prst="line">
            <a:avLst/>
          </a:prstGeom>
          <a:noFill/>
          <a:ln w="9525">
            <a:solidFill>
              <a:schemeClr val="tx1"/>
            </a:solidFill>
            <a:round/>
            <a:headEnd/>
            <a:tailEnd/>
          </a:ln>
        </p:spPr>
        <p:txBody>
          <a:bodyPr/>
          <a:lstStyle/>
          <a:p>
            <a:endParaRPr lang="ja-JP" altLang="en-US"/>
          </a:p>
        </p:txBody>
      </p:sp>
      <p:sp>
        <p:nvSpPr>
          <p:cNvPr id="10273" name="Line 97"/>
          <p:cNvSpPr>
            <a:spLocks noChangeShapeType="1"/>
          </p:cNvSpPr>
          <p:nvPr/>
        </p:nvSpPr>
        <p:spPr bwMode="auto">
          <a:xfrm>
            <a:off x="3779838" y="2708275"/>
            <a:ext cx="503237" cy="144463"/>
          </a:xfrm>
          <a:prstGeom prst="line">
            <a:avLst/>
          </a:prstGeom>
          <a:noFill/>
          <a:ln w="9525">
            <a:solidFill>
              <a:schemeClr val="tx1"/>
            </a:solidFill>
            <a:round/>
            <a:headEnd/>
            <a:tailEnd/>
          </a:ln>
        </p:spPr>
        <p:txBody>
          <a:bodyPr/>
          <a:lstStyle/>
          <a:p>
            <a:endParaRPr lang="ja-JP" altLang="en-US"/>
          </a:p>
        </p:txBody>
      </p:sp>
      <p:sp>
        <p:nvSpPr>
          <p:cNvPr id="10274" name="Line 98"/>
          <p:cNvSpPr>
            <a:spLocks noChangeShapeType="1"/>
          </p:cNvSpPr>
          <p:nvPr/>
        </p:nvSpPr>
        <p:spPr bwMode="auto">
          <a:xfrm flipV="1">
            <a:off x="3779838" y="3789363"/>
            <a:ext cx="719137" cy="431800"/>
          </a:xfrm>
          <a:prstGeom prst="line">
            <a:avLst/>
          </a:prstGeom>
          <a:noFill/>
          <a:ln w="9525">
            <a:solidFill>
              <a:schemeClr val="tx1"/>
            </a:solidFill>
            <a:round/>
            <a:headEnd/>
            <a:tailEnd/>
          </a:ln>
        </p:spPr>
        <p:txBody>
          <a:bodyPr/>
          <a:lstStyle/>
          <a:p>
            <a:endParaRPr lang="ja-JP" altLang="en-US"/>
          </a:p>
        </p:txBody>
      </p:sp>
      <p:sp>
        <p:nvSpPr>
          <p:cNvPr id="10275" name="Line 116"/>
          <p:cNvSpPr>
            <a:spLocks noChangeShapeType="1"/>
          </p:cNvSpPr>
          <p:nvPr/>
        </p:nvSpPr>
        <p:spPr bwMode="auto">
          <a:xfrm>
            <a:off x="2484438" y="4221163"/>
            <a:ext cx="792162" cy="0"/>
          </a:xfrm>
          <a:prstGeom prst="line">
            <a:avLst/>
          </a:prstGeom>
          <a:noFill/>
          <a:ln w="9525">
            <a:solidFill>
              <a:schemeClr val="tx1"/>
            </a:solidFill>
            <a:round/>
            <a:headEnd/>
            <a:tailEnd/>
          </a:ln>
        </p:spPr>
        <p:txBody>
          <a:bodyPr/>
          <a:lstStyle/>
          <a:p>
            <a:endParaRPr lang="ja-JP" altLang="en-US"/>
          </a:p>
        </p:txBody>
      </p:sp>
      <p:sp>
        <p:nvSpPr>
          <p:cNvPr id="10276" name="Line 117"/>
          <p:cNvSpPr>
            <a:spLocks noChangeShapeType="1"/>
          </p:cNvSpPr>
          <p:nvPr/>
        </p:nvSpPr>
        <p:spPr bwMode="auto">
          <a:xfrm>
            <a:off x="3779838" y="2276475"/>
            <a:ext cx="792162" cy="215900"/>
          </a:xfrm>
          <a:prstGeom prst="line">
            <a:avLst/>
          </a:prstGeom>
          <a:noFill/>
          <a:ln w="9525">
            <a:solidFill>
              <a:schemeClr val="tx1"/>
            </a:solidFill>
            <a:round/>
            <a:headEnd/>
            <a:tailEnd/>
          </a:ln>
        </p:spPr>
        <p:txBody>
          <a:bodyPr/>
          <a:lstStyle/>
          <a:p>
            <a:endParaRPr lang="ja-JP" altLang="en-US"/>
          </a:p>
        </p:txBody>
      </p:sp>
      <p:sp>
        <p:nvSpPr>
          <p:cNvPr id="10277" name="Line 118"/>
          <p:cNvSpPr>
            <a:spLocks noChangeShapeType="1"/>
          </p:cNvSpPr>
          <p:nvPr/>
        </p:nvSpPr>
        <p:spPr bwMode="auto">
          <a:xfrm>
            <a:off x="3779838" y="2708275"/>
            <a:ext cx="503237" cy="144463"/>
          </a:xfrm>
          <a:prstGeom prst="line">
            <a:avLst/>
          </a:prstGeom>
          <a:noFill/>
          <a:ln w="9525">
            <a:solidFill>
              <a:schemeClr val="tx1"/>
            </a:solidFill>
            <a:round/>
            <a:headEnd/>
            <a:tailEnd/>
          </a:ln>
        </p:spPr>
        <p:txBody>
          <a:bodyPr/>
          <a:lstStyle/>
          <a:p>
            <a:endParaRPr lang="ja-JP" altLang="en-US"/>
          </a:p>
        </p:txBody>
      </p:sp>
      <p:sp>
        <p:nvSpPr>
          <p:cNvPr id="10278" name="Line 119"/>
          <p:cNvSpPr>
            <a:spLocks noChangeShapeType="1"/>
          </p:cNvSpPr>
          <p:nvPr/>
        </p:nvSpPr>
        <p:spPr bwMode="auto">
          <a:xfrm flipV="1">
            <a:off x="3779838" y="3789363"/>
            <a:ext cx="719137" cy="431800"/>
          </a:xfrm>
          <a:prstGeom prst="line">
            <a:avLst/>
          </a:prstGeom>
          <a:noFill/>
          <a:ln w="9525">
            <a:solidFill>
              <a:schemeClr val="tx1"/>
            </a:solidFill>
            <a:round/>
            <a:headEnd/>
            <a:tailEnd/>
          </a:ln>
        </p:spPr>
        <p:txBody>
          <a:bodyPr/>
          <a:lstStyle/>
          <a:p>
            <a:endParaRPr lang="ja-JP" altLang="en-US"/>
          </a:p>
        </p:txBody>
      </p:sp>
      <p:sp>
        <p:nvSpPr>
          <p:cNvPr id="10279" name="Line 137"/>
          <p:cNvSpPr>
            <a:spLocks noChangeShapeType="1"/>
          </p:cNvSpPr>
          <p:nvPr/>
        </p:nvSpPr>
        <p:spPr bwMode="auto">
          <a:xfrm>
            <a:off x="2484438" y="4221163"/>
            <a:ext cx="792162" cy="0"/>
          </a:xfrm>
          <a:prstGeom prst="line">
            <a:avLst/>
          </a:prstGeom>
          <a:noFill/>
          <a:ln w="9525">
            <a:solidFill>
              <a:schemeClr val="tx1"/>
            </a:solidFill>
            <a:round/>
            <a:headEnd/>
            <a:tailEnd/>
          </a:ln>
        </p:spPr>
        <p:txBody>
          <a:bodyPr/>
          <a:lstStyle/>
          <a:p>
            <a:endParaRPr lang="ja-JP" altLang="en-US"/>
          </a:p>
        </p:txBody>
      </p:sp>
      <p:sp>
        <p:nvSpPr>
          <p:cNvPr id="10280" name="Line 138"/>
          <p:cNvSpPr>
            <a:spLocks noChangeShapeType="1"/>
          </p:cNvSpPr>
          <p:nvPr/>
        </p:nvSpPr>
        <p:spPr bwMode="auto">
          <a:xfrm>
            <a:off x="3779838" y="2276475"/>
            <a:ext cx="792162" cy="215900"/>
          </a:xfrm>
          <a:prstGeom prst="line">
            <a:avLst/>
          </a:prstGeom>
          <a:noFill/>
          <a:ln w="9525">
            <a:solidFill>
              <a:schemeClr val="tx1"/>
            </a:solidFill>
            <a:round/>
            <a:headEnd/>
            <a:tailEnd/>
          </a:ln>
        </p:spPr>
        <p:txBody>
          <a:bodyPr/>
          <a:lstStyle/>
          <a:p>
            <a:endParaRPr lang="ja-JP" altLang="en-US"/>
          </a:p>
        </p:txBody>
      </p:sp>
      <p:sp>
        <p:nvSpPr>
          <p:cNvPr id="10281" name="Line 139"/>
          <p:cNvSpPr>
            <a:spLocks noChangeShapeType="1"/>
          </p:cNvSpPr>
          <p:nvPr/>
        </p:nvSpPr>
        <p:spPr bwMode="auto">
          <a:xfrm>
            <a:off x="3779838" y="2708275"/>
            <a:ext cx="503237" cy="144463"/>
          </a:xfrm>
          <a:prstGeom prst="line">
            <a:avLst/>
          </a:prstGeom>
          <a:noFill/>
          <a:ln w="9525">
            <a:solidFill>
              <a:schemeClr val="tx1"/>
            </a:solidFill>
            <a:round/>
            <a:headEnd/>
            <a:tailEnd/>
          </a:ln>
        </p:spPr>
        <p:txBody>
          <a:bodyPr/>
          <a:lstStyle/>
          <a:p>
            <a:endParaRPr lang="ja-JP" altLang="en-US"/>
          </a:p>
        </p:txBody>
      </p:sp>
      <p:sp>
        <p:nvSpPr>
          <p:cNvPr id="10282" name="Line 140"/>
          <p:cNvSpPr>
            <a:spLocks noChangeShapeType="1"/>
          </p:cNvSpPr>
          <p:nvPr/>
        </p:nvSpPr>
        <p:spPr bwMode="auto">
          <a:xfrm flipV="1">
            <a:off x="3779838" y="3789363"/>
            <a:ext cx="719137" cy="431800"/>
          </a:xfrm>
          <a:prstGeom prst="line">
            <a:avLst/>
          </a:prstGeom>
          <a:noFill/>
          <a:ln w="9525">
            <a:solidFill>
              <a:schemeClr val="tx1"/>
            </a:solidFill>
            <a:round/>
            <a:headEnd/>
            <a:tailEnd/>
          </a:ln>
        </p:spPr>
        <p:txBody>
          <a:bodyPr/>
          <a:lstStyle/>
          <a:p>
            <a:endParaRPr lang="ja-JP" altLang="en-US"/>
          </a:p>
        </p:txBody>
      </p:sp>
      <p:grpSp>
        <p:nvGrpSpPr>
          <p:cNvPr id="6" name="Group 164"/>
          <p:cNvGrpSpPr>
            <a:grpSpLocks/>
          </p:cNvGrpSpPr>
          <p:nvPr/>
        </p:nvGrpSpPr>
        <p:grpSpPr bwMode="auto">
          <a:xfrm>
            <a:off x="7092950" y="2349500"/>
            <a:ext cx="733425" cy="1676400"/>
            <a:chOff x="4422" y="1525"/>
            <a:chExt cx="462" cy="1056"/>
          </a:xfrm>
        </p:grpSpPr>
        <p:sp>
          <p:nvSpPr>
            <p:cNvPr id="48293" name="Text Box 165"/>
            <p:cNvSpPr txBox="1">
              <a:spLocks noChangeArrowheads="1"/>
            </p:cNvSpPr>
            <p:nvPr/>
          </p:nvSpPr>
          <p:spPr bwMode="auto">
            <a:xfrm>
              <a:off x="4422" y="1525"/>
              <a:ext cx="453" cy="1056"/>
            </a:xfrm>
            <a:prstGeom prst="rect">
              <a:avLst/>
            </a:prstGeom>
            <a:noFill/>
            <a:ln w="9525" algn="ctr">
              <a:noFill/>
              <a:miter lim="800000"/>
              <a:headEnd/>
              <a:tailEnd/>
            </a:ln>
            <a:effectLst/>
          </p:spPr>
          <p:txBody>
            <a:bodyPr tIns="0" bIns="0">
              <a:spAutoFit/>
            </a:bodyPr>
            <a:lstStyle/>
            <a:p>
              <a:pPr>
                <a:spcBef>
                  <a:spcPct val="50000"/>
                </a:spcBef>
                <a:defRPr/>
              </a:pPr>
              <a:r>
                <a:rPr lang="en-US" altLang="ja-JP" sz="2000" i="1" dirty="0" smtClean="0">
                  <a:effectLst>
                    <a:outerShdw blurRad="38100" dist="38100" dir="2700000" algn="tl">
                      <a:srgbClr val="000000"/>
                    </a:outerShdw>
                  </a:effectLst>
                </a:rPr>
                <a:t>x</a:t>
              </a:r>
              <a:r>
                <a:rPr lang="en-US" altLang="ja-JP" sz="1600" baseline="-25000" dirty="0" smtClean="0"/>
                <a:t>2</a:t>
              </a:r>
              <a:endParaRPr lang="en-US" altLang="ja-JP" sz="1600" baseline="-25000" dirty="0"/>
            </a:p>
            <a:p>
              <a:pPr>
                <a:spcBef>
                  <a:spcPct val="50000"/>
                </a:spcBef>
                <a:defRPr/>
              </a:pPr>
              <a:r>
                <a:rPr lang="en-US" altLang="ja-JP" sz="2000" i="1" dirty="0" smtClean="0">
                  <a:effectLst>
                    <a:outerShdw blurRad="38100" dist="38100" dir="2700000" algn="tl">
                      <a:srgbClr val="000000"/>
                    </a:outerShdw>
                  </a:effectLst>
                </a:rPr>
                <a:t>x</a:t>
              </a:r>
              <a:r>
                <a:rPr lang="en-US" altLang="ja-JP" sz="1600" baseline="-25000" dirty="0" smtClean="0"/>
                <a:t>3</a:t>
              </a:r>
              <a:endParaRPr lang="en-US" altLang="ja-JP" sz="1600" baseline="-25000" dirty="0"/>
            </a:p>
            <a:p>
              <a:pPr>
                <a:spcBef>
                  <a:spcPct val="50000"/>
                </a:spcBef>
                <a:defRPr/>
              </a:pPr>
              <a:endParaRPr lang="en-US" altLang="ja-JP" sz="2000" dirty="0">
                <a:effectLst>
                  <a:outerShdw blurRad="38100" dist="38100" dir="2700000" algn="tl">
                    <a:srgbClr val="000000"/>
                  </a:outerShdw>
                </a:effectLst>
              </a:endParaRPr>
            </a:p>
            <a:p>
              <a:pPr>
                <a:spcBef>
                  <a:spcPct val="50000"/>
                </a:spcBef>
                <a:defRPr/>
              </a:pPr>
              <a:r>
                <a:rPr lang="en-US" altLang="ja-JP" sz="2000" i="1" dirty="0" smtClean="0">
                  <a:effectLst>
                    <a:outerShdw blurRad="38100" dist="38100" dir="2700000" algn="tl">
                      <a:srgbClr val="000000"/>
                    </a:outerShdw>
                  </a:effectLst>
                </a:rPr>
                <a:t>x</a:t>
              </a:r>
              <a:r>
                <a:rPr lang="en-US" altLang="ja-JP" sz="1600" baseline="-25000" dirty="0" smtClean="0"/>
                <a:t>N+1</a:t>
              </a:r>
              <a:endParaRPr lang="en-US" altLang="ja-JP" sz="1600" baseline="-25000" dirty="0"/>
            </a:p>
          </p:txBody>
        </p:sp>
        <p:sp>
          <p:nvSpPr>
            <p:cNvPr id="10289" name="Text Box 166"/>
            <p:cNvSpPr txBox="1">
              <a:spLocks noChangeArrowheads="1"/>
            </p:cNvSpPr>
            <p:nvPr/>
          </p:nvSpPr>
          <p:spPr bwMode="auto">
            <a:xfrm>
              <a:off x="4422" y="2069"/>
              <a:ext cx="462" cy="397"/>
            </a:xfrm>
            <a:prstGeom prst="rect">
              <a:avLst/>
            </a:prstGeom>
            <a:noFill/>
            <a:ln w="9525">
              <a:noFill/>
              <a:miter lim="800000"/>
              <a:headEnd/>
              <a:tailEnd/>
            </a:ln>
          </p:spPr>
          <p:txBody>
            <a:bodyPr vert="eaVert">
              <a:spAutoFit/>
            </a:bodyPr>
            <a:lstStyle/>
            <a:p>
              <a:pPr>
                <a:spcBef>
                  <a:spcPct val="50000"/>
                </a:spcBef>
              </a:pPr>
              <a:r>
                <a:rPr lang="en-US" altLang="ja-JP" sz="3600">
                  <a:latin typeface="Times New Roman" pitchFamily="18" charset="0"/>
                </a:rPr>
                <a:t>…</a:t>
              </a:r>
              <a:endParaRPr lang="en-US" altLang="ja-JP" sz="3600">
                <a:latin typeface="Verdana" pitchFamily="34" charset="0"/>
              </a:endParaRPr>
            </a:p>
          </p:txBody>
        </p:sp>
      </p:grpSp>
      <p:sp>
        <p:nvSpPr>
          <p:cNvPr id="10284" name="AutoShape 168"/>
          <p:cNvSpPr>
            <a:spLocks noChangeArrowheads="1"/>
          </p:cNvSpPr>
          <p:nvPr/>
        </p:nvSpPr>
        <p:spPr bwMode="auto">
          <a:xfrm>
            <a:off x="7092950" y="2276475"/>
            <a:ext cx="431800" cy="1873250"/>
          </a:xfrm>
          <a:prstGeom prst="bracketPair">
            <a:avLst>
              <a:gd name="adj" fmla="val 0"/>
            </a:avLst>
          </a:prstGeom>
          <a:noFill/>
          <a:ln w="9525">
            <a:noFill/>
            <a:round/>
            <a:headEnd/>
            <a:tailEnd/>
          </a:ln>
        </p:spPr>
        <p:txBody>
          <a:bodyPr wrap="none" anchor="ctr"/>
          <a:lstStyle/>
          <a:p>
            <a:endParaRPr lang="ja-JP" altLang="en-US"/>
          </a:p>
        </p:txBody>
      </p:sp>
      <p:sp>
        <p:nvSpPr>
          <p:cNvPr id="10285" name="Line 169"/>
          <p:cNvSpPr>
            <a:spLocks noChangeShapeType="1"/>
          </p:cNvSpPr>
          <p:nvPr/>
        </p:nvSpPr>
        <p:spPr bwMode="auto">
          <a:xfrm flipH="1">
            <a:off x="611188" y="2133600"/>
            <a:ext cx="73025" cy="1223963"/>
          </a:xfrm>
          <a:prstGeom prst="line">
            <a:avLst/>
          </a:prstGeom>
          <a:noFill/>
          <a:ln w="9525">
            <a:noFill/>
            <a:round/>
            <a:headEnd/>
            <a:tailEnd/>
          </a:ln>
        </p:spPr>
        <p:txBody>
          <a:bodyPr/>
          <a:lstStyle/>
          <a:p>
            <a:endParaRPr lang="ja-JP" altLang="en-US"/>
          </a:p>
        </p:txBody>
      </p:sp>
      <p:graphicFrame>
        <p:nvGraphicFramePr>
          <p:cNvPr id="10242" name="Object 3"/>
          <p:cNvGraphicFramePr>
            <a:graphicFrameLocks noChangeAspect="1"/>
          </p:cNvGraphicFramePr>
          <p:nvPr/>
        </p:nvGraphicFramePr>
        <p:xfrm>
          <a:off x="2028825" y="1341438"/>
          <a:ext cx="2852738" cy="449262"/>
        </p:xfrm>
        <a:graphic>
          <a:graphicData uri="http://schemas.openxmlformats.org/presentationml/2006/ole">
            <p:oleObj spid="_x0000_s92162" name="数式" r:id="rId5" imgW="1612800" imgH="253800" progId="Equation.3">
              <p:embed/>
            </p:oleObj>
          </a:graphicData>
        </a:graphic>
      </p:graphicFrame>
      <p:sp>
        <p:nvSpPr>
          <p:cNvPr id="10286" name="Line 175"/>
          <p:cNvSpPr>
            <a:spLocks noChangeShapeType="1"/>
          </p:cNvSpPr>
          <p:nvPr/>
        </p:nvSpPr>
        <p:spPr bwMode="auto">
          <a:xfrm>
            <a:off x="2227263" y="1804988"/>
            <a:ext cx="0" cy="142875"/>
          </a:xfrm>
          <a:prstGeom prst="line">
            <a:avLst/>
          </a:prstGeom>
          <a:noFill/>
          <a:ln w="9525">
            <a:solidFill>
              <a:schemeClr val="tx1"/>
            </a:solidFill>
            <a:round/>
            <a:headEnd/>
            <a:tailEnd type="triangle" w="med" len="med"/>
          </a:ln>
        </p:spPr>
        <p:txBody>
          <a:bodyPr/>
          <a:lstStyle/>
          <a:p>
            <a:endParaRPr lang="ja-JP" altLang="en-US"/>
          </a:p>
        </p:txBody>
      </p:sp>
      <p:sp>
        <p:nvSpPr>
          <p:cNvPr id="10287" name="Line 176"/>
          <p:cNvSpPr>
            <a:spLocks noChangeShapeType="1"/>
          </p:cNvSpPr>
          <p:nvPr/>
        </p:nvSpPr>
        <p:spPr bwMode="auto">
          <a:xfrm>
            <a:off x="7235825" y="2205038"/>
            <a:ext cx="0" cy="144462"/>
          </a:xfrm>
          <a:prstGeom prst="line">
            <a:avLst/>
          </a:prstGeom>
          <a:noFill/>
          <a:ln w="9525">
            <a:solidFill>
              <a:schemeClr val="tx1"/>
            </a:solidFill>
            <a:round/>
            <a:headEnd/>
            <a:tailEnd type="triangle" w="med" len="med"/>
          </a:ln>
        </p:spPr>
        <p:txBody>
          <a:bodyPr/>
          <a:lstStyle/>
          <a:p>
            <a:endParaRPr lang="ja-JP" altLang="en-US"/>
          </a:p>
        </p:txBody>
      </p:sp>
      <p:graphicFrame>
        <p:nvGraphicFramePr>
          <p:cNvPr id="10243" name="Object 4"/>
          <p:cNvGraphicFramePr>
            <a:graphicFrameLocks noChangeAspect="1"/>
          </p:cNvGraphicFramePr>
          <p:nvPr/>
        </p:nvGraphicFramePr>
        <p:xfrm>
          <a:off x="6648450" y="1778000"/>
          <a:ext cx="1236663" cy="403225"/>
        </p:xfrm>
        <a:graphic>
          <a:graphicData uri="http://schemas.openxmlformats.org/presentationml/2006/ole">
            <p:oleObj spid="_x0000_s92163" name="数式" r:id="rId6" imgW="698400" imgH="228600" progId="Equation.3">
              <p:embed/>
            </p:oleObj>
          </a:graphicData>
        </a:graphic>
      </p:graphicFrame>
      <p:graphicFrame>
        <p:nvGraphicFramePr>
          <p:cNvPr id="92165" name="Object 5"/>
          <p:cNvGraphicFramePr>
            <a:graphicFrameLocks noChangeAspect="1"/>
          </p:cNvGraphicFramePr>
          <p:nvPr/>
        </p:nvGraphicFramePr>
        <p:xfrm>
          <a:off x="1556735" y="5572140"/>
          <a:ext cx="3372455" cy="1000132"/>
        </p:xfrm>
        <a:graphic>
          <a:graphicData uri="http://schemas.openxmlformats.org/presentationml/2006/ole">
            <p:oleObj spid="_x0000_s92165" name="数式" r:id="rId7" imgW="1447560" imgH="444240" progId="Equation.3">
              <p:embed/>
            </p:oleObj>
          </a:graphicData>
        </a:graphic>
      </p:graphicFrame>
      <p:sp>
        <p:nvSpPr>
          <p:cNvPr id="115" name="正方形/長方形 114"/>
          <p:cNvSpPr/>
          <p:nvPr/>
        </p:nvSpPr>
        <p:spPr>
          <a:xfrm>
            <a:off x="1500166" y="4894620"/>
            <a:ext cx="5357850" cy="1709334"/>
          </a:xfrm>
          <a:prstGeom prst="rect">
            <a:avLst/>
          </a:prstGeom>
          <a:noFill/>
          <a:ln>
            <a:solidFill>
              <a:schemeClr val="accent1">
                <a:shade val="50000"/>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81" name="Rectangle 53"/>
          <p:cNvSpPr>
            <a:spLocks noChangeArrowheads="1"/>
          </p:cNvSpPr>
          <p:nvPr/>
        </p:nvSpPr>
        <p:spPr bwMode="auto">
          <a:xfrm>
            <a:off x="642910" y="343895"/>
            <a:ext cx="7286644" cy="584775"/>
          </a:xfrm>
          <a:prstGeom prst="rect">
            <a:avLst/>
          </a:prstGeom>
          <a:noFill/>
          <a:ln w="9525">
            <a:noFill/>
            <a:miter lim="800000"/>
            <a:headEnd/>
            <a:tailEnd/>
          </a:ln>
          <a:effectLst/>
        </p:spPr>
        <p:txBody>
          <a:bodyPr wrap="square">
            <a:spAutoFit/>
          </a:bodyPr>
          <a:lstStyle/>
          <a:p>
            <a:r>
              <a:rPr lang="en-US" altLang="ja-JP" sz="3200" dirty="0" smtClean="0"/>
              <a:t>solve the network function from real data</a:t>
            </a:r>
            <a:endParaRPr lang="ja-JP" altLang="en-US" sz="3200" dirty="0"/>
          </a:p>
        </p:txBody>
      </p:sp>
      <p:sp>
        <p:nvSpPr>
          <p:cNvPr id="22731" name="Line 203"/>
          <p:cNvSpPr>
            <a:spLocks noChangeShapeType="1"/>
          </p:cNvSpPr>
          <p:nvPr/>
        </p:nvSpPr>
        <p:spPr bwMode="auto">
          <a:xfrm flipH="1">
            <a:off x="611188" y="2133600"/>
            <a:ext cx="73025" cy="1223963"/>
          </a:xfrm>
          <a:prstGeom prst="line">
            <a:avLst/>
          </a:prstGeom>
          <a:noFill/>
          <a:ln w="9525">
            <a:noFill/>
            <a:round/>
            <a:headEnd/>
            <a:tailEnd/>
          </a:ln>
          <a:effectLst/>
        </p:spPr>
        <p:txBody>
          <a:bodyPr/>
          <a:lstStyle/>
          <a:p>
            <a:endParaRPr lang="ja-JP" altLang="en-US" dirty="0"/>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5837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grpSp>
        <p:nvGrpSpPr>
          <p:cNvPr id="192" name="グループ化 191"/>
          <p:cNvGrpSpPr/>
          <p:nvPr/>
        </p:nvGrpSpPr>
        <p:grpSpPr>
          <a:xfrm>
            <a:off x="2493979" y="1142984"/>
            <a:ext cx="3149591" cy="1714499"/>
            <a:chOff x="6118671" y="1802781"/>
            <a:chExt cx="2776982" cy="1594423"/>
          </a:xfrm>
        </p:grpSpPr>
        <p:graphicFrame>
          <p:nvGraphicFramePr>
            <p:cNvPr id="58369" name="Object 1"/>
            <p:cNvGraphicFramePr>
              <a:graphicFrameLocks noChangeAspect="1"/>
            </p:cNvGraphicFramePr>
            <p:nvPr/>
          </p:nvGraphicFramePr>
          <p:xfrm>
            <a:off x="6188248" y="2332938"/>
            <a:ext cx="2000773" cy="414707"/>
          </p:xfrm>
          <a:graphic>
            <a:graphicData uri="http://schemas.openxmlformats.org/presentationml/2006/ole">
              <p:oleObj spid="_x0000_s58369" name="数式" r:id="rId4" imgW="1193760" imgH="228600" progId="Equation.3">
                <p:embed/>
              </p:oleObj>
            </a:graphicData>
          </a:graphic>
        </p:graphicFrame>
        <p:graphicFrame>
          <p:nvGraphicFramePr>
            <p:cNvPr id="58372" name="Object 4"/>
            <p:cNvGraphicFramePr>
              <a:graphicFrameLocks noChangeAspect="1"/>
            </p:cNvGraphicFramePr>
            <p:nvPr/>
          </p:nvGraphicFramePr>
          <p:xfrm>
            <a:off x="6118671" y="2812419"/>
            <a:ext cx="2776982" cy="584785"/>
          </p:xfrm>
          <a:graphic>
            <a:graphicData uri="http://schemas.openxmlformats.org/presentationml/2006/ole">
              <p:oleObj spid="_x0000_s58372" name="数式" r:id="rId5" imgW="1218960" imgH="253800" progId="Equation.3">
                <p:embed/>
              </p:oleObj>
            </a:graphicData>
          </a:graphic>
        </p:graphicFrame>
        <p:graphicFrame>
          <p:nvGraphicFramePr>
            <p:cNvPr id="58376" name="Object 8"/>
            <p:cNvGraphicFramePr>
              <a:graphicFrameLocks noChangeAspect="1"/>
            </p:cNvGraphicFramePr>
            <p:nvPr/>
          </p:nvGraphicFramePr>
          <p:xfrm>
            <a:off x="6197040" y="1802781"/>
            <a:ext cx="1956770" cy="484232"/>
          </p:xfrm>
          <a:graphic>
            <a:graphicData uri="http://schemas.openxmlformats.org/presentationml/2006/ole">
              <p:oleObj spid="_x0000_s58376" name="数式" r:id="rId6" imgW="1002960" imgH="253800" progId="Equation.3">
                <p:embed/>
              </p:oleObj>
            </a:graphicData>
          </a:graphic>
        </p:graphicFrame>
      </p:grpSp>
      <p:sp>
        <p:nvSpPr>
          <p:cNvPr id="5837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58379" name="Rectangle 11"/>
          <p:cNvSpPr>
            <a:spLocks noChangeArrowheads="1"/>
          </p:cNvSpPr>
          <p:nvPr/>
        </p:nvSpPr>
        <p:spPr bwMode="auto">
          <a:xfrm>
            <a:off x="0" y="381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838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grpSp>
        <p:nvGrpSpPr>
          <p:cNvPr id="198" name="グループ化 197"/>
          <p:cNvGrpSpPr/>
          <p:nvPr/>
        </p:nvGrpSpPr>
        <p:grpSpPr>
          <a:xfrm>
            <a:off x="1012546" y="3214686"/>
            <a:ext cx="7072362" cy="3071810"/>
            <a:chOff x="1012546" y="3643314"/>
            <a:chExt cx="7072362" cy="3071810"/>
          </a:xfrm>
        </p:grpSpPr>
        <p:cxnSp>
          <p:nvCxnSpPr>
            <p:cNvPr id="185" name="直線コネクタ 184"/>
            <p:cNvCxnSpPr/>
            <p:nvPr/>
          </p:nvCxnSpPr>
          <p:spPr>
            <a:xfrm>
              <a:off x="1012546" y="5086822"/>
              <a:ext cx="7072362" cy="158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aphicFrame>
          <p:nvGraphicFramePr>
            <p:cNvPr id="58380" name="Object 12"/>
            <p:cNvGraphicFramePr>
              <a:graphicFrameLocks noChangeAspect="1"/>
            </p:cNvGraphicFramePr>
            <p:nvPr/>
          </p:nvGraphicFramePr>
          <p:xfrm>
            <a:off x="2500298" y="3643314"/>
            <a:ext cx="3387725" cy="1141413"/>
          </p:xfrm>
          <a:graphic>
            <a:graphicData uri="http://schemas.openxmlformats.org/presentationml/2006/ole">
              <p:oleObj spid="_x0000_s58380" name="数式" r:id="rId7" imgW="1434960" imgH="482400" progId="Equation.3">
                <p:embed/>
              </p:oleObj>
            </a:graphicData>
          </a:graphic>
        </p:graphicFrame>
        <p:graphicFrame>
          <p:nvGraphicFramePr>
            <p:cNvPr id="58382" name="Object 14"/>
            <p:cNvGraphicFramePr>
              <a:graphicFrameLocks noChangeAspect="1"/>
            </p:cNvGraphicFramePr>
            <p:nvPr/>
          </p:nvGraphicFramePr>
          <p:xfrm>
            <a:off x="1214414" y="5286388"/>
            <a:ext cx="3069410" cy="1428736"/>
          </p:xfrm>
          <a:graphic>
            <a:graphicData uri="http://schemas.openxmlformats.org/presentationml/2006/ole">
              <p:oleObj spid="_x0000_s58382" name="数式" r:id="rId8" imgW="1676160" imgH="761760" progId="Equation.3">
                <p:embed/>
              </p:oleObj>
            </a:graphicData>
          </a:graphic>
        </p:graphicFrame>
        <p:grpSp>
          <p:nvGrpSpPr>
            <p:cNvPr id="197" name="グループ化 196"/>
            <p:cNvGrpSpPr/>
            <p:nvPr/>
          </p:nvGrpSpPr>
          <p:grpSpPr>
            <a:xfrm>
              <a:off x="4889434" y="5500702"/>
              <a:ext cx="2214578" cy="928694"/>
              <a:chOff x="5103748" y="5500702"/>
              <a:chExt cx="2214578" cy="928694"/>
            </a:xfrm>
          </p:grpSpPr>
          <p:sp>
            <p:nvSpPr>
              <p:cNvPr id="196" name="角丸四角形 195"/>
              <p:cNvSpPr/>
              <p:nvPr/>
            </p:nvSpPr>
            <p:spPr>
              <a:xfrm>
                <a:off x="5103748" y="5500702"/>
                <a:ext cx="2214578" cy="928694"/>
              </a:xfrm>
              <a:prstGeom prst="roundRect">
                <a:avLst/>
              </a:prstGeom>
              <a:solidFill>
                <a:schemeClr val="accent1">
                  <a:alpha val="18000"/>
                </a:schemeClr>
              </a:solidFill>
              <a:ln>
                <a:solidFill>
                  <a:schemeClr val="accent1">
                    <a:shade val="50000"/>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58383" name="Object 15"/>
              <p:cNvGraphicFramePr>
                <a:graphicFrameLocks noChangeAspect="1"/>
              </p:cNvGraphicFramePr>
              <p:nvPr/>
            </p:nvGraphicFramePr>
            <p:xfrm>
              <a:off x="5316539" y="5631830"/>
              <a:ext cx="1933575" cy="606425"/>
            </p:xfrm>
            <a:graphic>
              <a:graphicData uri="http://schemas.openxmlformats.org/presentationml/2006/ole">
                <p:oleObj spid="_x0000_s58383" name="数式" r:id="rId9" imgW="457200" imgH="215640" progId="Equation.3">
                  <p:embed/>
                </p:oleObj>
              </a:graphicData>
            </a:graphic>
          </p:graphicFrame>
        </p:grpSp>
      </p:grpSp>
      <p:graphicFrame>
        <p:nvGraphicFramePr>
          <p:cNvPr id="61" name="Object 15"/>
          <p:cNvGraphicFramePr>
            <a:graphicFrameLocks noChangeAspect="1"/>
          </p:cNvGraphicFramePr>
          <p:nvPr/>
        </p:nvGraphicFramePr>
        <p:xfrm>
          <a:off x="7000892" y="3214686"/>
          <a:ext cx="946173" cy="536575"/>
        </p:xfrm>
        <a:graphic>
          <a:graphicData uri="http://schemas.openxmlformats.org/presentationml/2006/ole">
            <p:oleObj spid="_x0000_s58384" name="数式" r:id="rId10" imgW="330120" imgH="190440" progId="Equation.3">
              <p:embed/>
            </p:oleObj>
          </a:graphicData>
        </a:graphic>
      </p:graphicFrame>
      <p:grpSp>
        <p:nvGrpSpPr>
          <p:cNvPr id="83" name="グループ化 82"/>
          <p:cNvGrpSpPr/>
          <p:nvPr/>
        </p:nvGrpSpPr>
        <p:grpSpPr>
          <a:xfrm>
            <a:off x="6045694" y="2602285"/>
            <a:ext cx="1928826" cy="2911669"/>
            <a:chOff x="6072198" y="2624752"/>
            <a:chExt cx="1928826" cy="2911669"/>
          </a:xfrm>
        </p:grpSpPr>
        <p:sp>
          <p:nvSpPr>
            <p:cNvPr id="82" name="角丸四角形 81"/>
            <p:cNvSpPr/>
            <p:nvPr/>
          </p:nvSpPr>
          <p:spPr>
            <a:xfrm>
              <a:off x="7000892" y="3214686"/>
              <a:ext cx="1000132" cy="642942"/>
            </a:xfrm>
            <a:prstGeom prst="roundRect">
              <a:avLst/>
            </a:prstGeom>
            <a:solidFill>
              <a:schemeClr val="accent1">
                <a:alpha val="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66" name="直線コネクタ 65"/>
            <p:cNvCxnSpPr/>
            <p:nvPr/>
          </p:nvCxnSpPr>
          <p:spPr>
            <a:xfrm flipV="1">
              <a:off x="7130516" y="5500702"/>
              <a:ext cx="357190" cy="35719"/>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rot="5400000" flipH="1" flipV="1">
              <a:off x="6679421" y="4679165"/>
              <a:ext cx="164307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直線コネクタ 72"/>
            <p:cNvCxnSpPr>
              <a:stCxn id="82" idx="0"/>
            </p:cNvCxnSpPr>
            <p:nvPr/>
          </p:nvCxnSpPr>
          <p:spPr>
            <a:xfrm rot="5400000" flipH="1" flipV="1">
              <a:off x="7206785" y="2919719"/>
              <a:ext cx="589140"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rot="10800000">
              <a:off x="6072198" y="2624752"/>
              <a:ext cx="142876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グループ化 51"/>
          <p:cNvGrpSpPr/>
          <p:nvPr/>
        </p:nvGrpSpPr>
        <p:grpSpPr>
          <a:xfrm>
            <a:off x="511315" y="2571744"/>
            <a:ext cx="2489049" cy="523220"/>
            <a:chOff x="458362" y="2714620"/>
            <a:chExt cx="1970498" cy="523220"/>
          </a:xfrm>
        </p:grpSpPr>
        <p:sp>
          <p:nvSpPr>
            <p:cNvPr id="13" name="正方形/長方形 12"/>
            <p:cNvSpPr/>
            <p:nvPr/>
          </p:nvSpPr>
          <p:spPr>
            <a:xfrm>
              <a:off x="571472" y="2714620"/>
              <a:ext cx="1857388" cy="523220"/>
            </a:xfrm>
            <a:prstGeom prst="rect">
              <a:avLst/>
            </a:prstGeom>
          </p:spPr>
          <p:txBody>
            <a:bodyPr wrap="square">
              <a:spAutoFit/>
            </a:bodyPr>
            <a:lstStyle/>
            <a:p>
              <a:r>
                <a:rPr lang="en-US" altLang="ja-JP" sz="2800" dirty="0" smtClean="0"/>
                <a:t>a short term</a:t>
              </a:r>
              <a:endParaRPr lang="ja-JP" altLang="en-US" sz="2800" dirty="0"/>
            </a:p>
          </p:txBody>
        </p:sp>
        <p:sp>
          <p:nvSpPr>
            <p:cNvPr id="42" name="正方形/長方形 41"/>
            <p:cNvSpPr/>
            <p:nvPr/>
          </p:nvSpPr>
          <p:spPr>
            <a:xfrm>
              <a:off x="458362" y="2714620"/>
              <a:ext cx="1753208" cy="500066"/>
            </a:xfrm>
            <a:prstGeom prst="rect">
              <a:avLst/>
            </a:prstGeom>
            <a:solidFill>
              <a:schemeClr val="accent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aphicFrame>
        <p:nvGraphicFramePr>
          <p:cNvPr id="59394" name="Object 2"/>
          <p:cNvGraphicFramePr>
            <a:graphicFrameLocks noChangeAspect="1"/>
          </p:cNvGraphicFramePr>
          <p:nvPr/>
        </p:nvGraphicFramePr>
        <p:xfrm>
          <a:off x="1150938" y="852488"/>
          <a:ext cx="4946650" cy="862012"/>
        </p:xfrm>
        <a:graphic>
          <a:graphicData uri="http://schemas.openxmlformats.org/presentationml/2006/ole">
            <p:oleObj spid="_x0000_s59394" name="数式" r:id="rId4" imgW="2463480" imgH="444240" progId="Equation.3">
              <p:embed/>
            </p:oleObj>
          </a:graphicData>
        </a:graphic>
      </p:graphicFrame>
      <p:sp>
        <p:nvSpPr>
          <p:cNvPr id="3" name="テキスト ボックス 2"/>
          <p:cNvSpPr txBox="1"/>
          <p:nvPr/>
        </p:nvSpPr>
        <p:spPr>
          <a:xfrm>
            <a:off x="1000100" y="201019"/>
            <a:ext cx="6500858" cy="584775"/>
          </a:xfrm>
          <a:prstGeom prst="rect">
            <a:avLst/>
          </a:prstGeom>
          <a:noFill/>
        </p:spPr>
        <p:txBody>
          <a:bodyPr wrap="square" rtlCol="0">
            <a:spAutoFit/>
          </a:bodyPr>
          <a:lstStyle/>
          <a:p>
            <a:r>
              <a:rPr lang="en-US" altLang="ja-JP" sz="3200" dirty="0" smtClean="0"/>
              <a:t>m</a:t>
            </a:r>
            <a:r>
              <a:rPr kumimoji="1" lang="en-US" altLang="ja-JP" sz="3200" dirty="0" smtClean="0"/>
              <a:t>ap function estimated from data</a:t>
            </a:r>
            <a:endParaRPr kumimoji="1" lang="ja-JP" altLang="en-US" sz="3200" dirty="0"/>
          </a:p>
        </p:txBody>
      </p:sp>
      <p:cxnSp>
        <p:nvCxnSpPr>
          <p:cNvPr id="5" name="直線コネクタ 4"/>
          <p:cNvCxnSpPr/>
          <p:nvPr/>
        </p:nvCxnSpPr>
        <p:spPr>
          <a:xfrm>
            <a:off x="571472" y="1785926"/>
            <a:ext cx="7643866"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571472" y="1928802"/>
            <a:ext cx="8001056" cy="400110"/>
          </a:xfrm>
          <a:prstGeom prst="rect">
            <a:avLst/>
          </a:prstGeom>
          <a:noFill/>
        </p:spPr>
        <p:txBody>
          <a:bodyPr wrap="square" rtlCol="0">
            <a:spAutoFit/>
          </a:bodyPr>
          <a:lstStyle/>
          <a:p>
            <a:r>
              <a:rPr kumimoji="1" lang="en-US" altLang="ja-JP" sz="2000" dirty="0" smtClean="0"/>
              <a:t>alpha rhythm:</a:t>
            </a:r>
            <a:r>
              <a:rPr kumimoji="1" lang="ja-JP" altLang="en-US" sz="2000" dirty="0" smtClean="0"/>
              <a:t>　</a:t>
            </a:r>
            <a:r>
              <a:rPr kumimoji="1" lang="en-US" altLang="ja-JP" sz="2000" dirty="0" smtClean="0"/>
              <a:t>2</a:t>
            </a:r>
            <a:r>
              <a:rPr kumimoji="1" lang="ja-JP" altLang="en-US" sz="2000" dirty="0" smtClean="0"/>
              <a:t>～</a:t>
            </a:r>
            <a:r>
              <a:rPr kumimoji="1" lang="en-US" altLang="ja-JP" sz="2000" dirty="0" smtClean="0"/>
              <a:t>3 wave  lengths and 20</a:t>
            </a:r>
            <a:r>
              <a:rPr kumimoji="1" lang="ja-JP" altLang="en-US" sz="2000" dirty="0" smtClean="0"/>
              <a:t>～</a:t>
            </a:r>
            <a:r>
              <a:rPr kumimoji="1" lang="en-US" altLang="ja-JP" sz="2000" dirty="0" smtClean="0"/>
              <a:t>30 wave lengths</a:t>
            </a:r>
            <a:endParaRPr kumimoji="1" lang="ja-JP" altLang="en-US" sz="2000" dirty="0"/>
          </a:p>
        </p:txBody>
      </p:sp>
      <p:cxnSp>
        <p:nvCxnSpPr>
          <p:cNvPr id="10" name="直線コネクタ 9"/>
          <p:cNvCxnSpPr/>
          <p:nvPr/>
        </p:nvCxnSpPr>
        <p:spPr>
          <a:xfrm>
            <a:off x="571472" y="2428868"/>
            <a:ext cx="7643866"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593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dirty="0"/>
          </a:p>
        </p:txBody>
      </p:sp>
      <p:graphicFrame>
        <p:nvGraphicFramePr>
          <p:cNvPr id="59395" name="Object 3"/>
          <p:cNvGraphicFramePr>
            <a:graphicFrameLocks noChangeAspect="1"/>
          </p:cNvGraphicFramePr>
          <p:nvPr/>
        </p:nvGraphicFramePr>
        <p:xfrm>
          <a:off x="822325" y="3357563"/>
          <a:ext cx="3417888" cy="396875"/>
        </p:xfrm>
        <a:graphic>
          <a:graphicData uri="http://schemas.openxmlformats.org/presentationml/2006/ole">
            <p:oleObj spid="_x0000_s59395" name="数式" r:id="rId5" imgW="1765080" imgH="203040" progId="Equation.3">
              <p:embed/>
            </p:oleObj>
          </a:graphicData>
        </a:graphic>
      </p:graphicFrame>
      <p:sp>
        <p:nvSpPr>
          <p:cNvPr id="32" name="正方形/長方形 31"/>
          <p:cNvSpPr/>
          <p:nvPr/>
        </p:nvSpPr>
        <p:spPr>
          <a:xfrm>
            <a:off x="4701624" y="1900666"/>
            <a:ext cx="857256" cy="428628"/>
          </a:xfrm>
          <a:prstGeom prst="rect">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1" name="グループ化 40"/>
          <p:cNvGrpSpPr/>
          <p:nvPr/>
        </p:nvGrpSpPr>
        <p:grpSpPr>
          <a:xfrm>
            <a:off x="773088" y="3714106"/>
            <a:ext cx="4870482" cy="1500844"/>
            <a:chOff x="844526" y="3743340"/>
            <a:chExt cx="4870482" cy="1500844"/>
          </a:xfrm>
        </p:grpSpPr>
        <p:sp>
          <p:nvSpPr>
            <p:cNvPr id="27" name="Rectangle 3"/>
            <p:cNvSpPr txBox="1">
              <a:spLocks noChangeArrowheads="1"/>
            </p:cNvSpPr>
            <p:nvPr/>
          </p:nvSpPr>
          <p:spPr>
            <a:xfrm>
              <a:off x="844526" y="3743340"/>
              <a:ext cx="3656036" cy="542916"/>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1" lang="en-US" altLang="ja-JP" sz="2800" b="1" i="1" u="none" strike="noStrike" kern="1200" cap="none" spc="0" normalizeH="0" baseline="0" noProof="0" dirty="0" smtClean="0">
                  <a:ln>
                    <a:noFill/>
                  </a:ln>
                  <a:solidFill>
                    <a:schemeClr val="tx1"/>
                  </a:solidFill>
                  <a:effectLst/>
                  <a:uLnTx/>
                  <a:uFillTx/>
                  <a:latin typeface="+mn-lt"/>
                  <a:ea typeface="+mn-ea"/>
                  <a:cs typeface="+mn-cs"/>
                </a:rPr>
                <a:t>x</a:t>
              </a:r>
              <a:r>
                <a:rPr kumimoji="1" lang="en-US" altLang="ja-JP" sz="1400" b="1" i="0" u="none" strike="noStrike" kern="1200" cap="none" spc="0" normalizeH="0" baseline="0" noProof="0" dirty="0" smtClean="0">
                  <a:ln>
                    <a:noFill/>
                  </a:ln>
                  <a:solidFill>
                    <a:schemeClr val="tx1"/>
                  </a:solidFill>
                  <a:effectLst/>
                  <a:uLnTx/>
                  <a:uFillTx/>
                  <a:latin typeface="+mn-lt"/>
                  <a:ea typeface="+mn-ea"/>
                  <a:cs typeface="+mn-cs"/>
                </a:rPr>
                <a:t>1</a:t>
              </a:r>
              <a:r>
                <a:rPr kumimoji="1" lang="en-US" altLang="ja-JP" sz="2800" b="0" i="0" u="none" strike="noStrike" kern="1200" cap="none" spc="0" normalizeH="0" baseline="0" noProof="0" dirty="0" smtClean="0">
                  <a:ln>
                    <a:noFill/>
                  </a:ln>
                  <a:solidFill>
                    <a:schemeClr val="tx1"/>
                  </a:solidFill>
                  <a:effectLst/>
                  <a:uLnTx/>
                  <a:uFillTx/>
                  <a:latin typeface="+mn-lt"/>
                  <a:ea typeface="+mn-ea"/>
                  <a:cs typeface="+mn-cs"/>
                </a:rPr>
                <a:t>= (</a:t>
              </a:r>
              <a:r>
                <a:rPr kumimoji="1" lang="en-US" altLang="ja-JP" sz="2000" b="0" i="0" u="none" strike="noStrike" kern="1200" cap="none" spc="0" normalizeH="0" baseline="0" noProof="0" dirty="0" smtClean="0">
                  <a:ln>
                    <a:noFill/>
                  </a:ln>
                  <a:solidFill>
                    <a:schemeClr val="tx1"/>
                  </a:solidFill>
                  <a:effectLst/>
                  <a:uLnTx/>
                  <a:uFillTx/>
                  <a:latin typeface="+mn-lt"/>
                  <a:ea typeface="+mn-ea"/>
                  <a:cs typeface="+mn-cs"/>
                </a:rPr>
                <a:t>1</a:t>
              </a:r>
              <a:r>
                <a:rPr kumimoji="1" lang="en-US" altLang="ja-JP" sz="2000" b="0" i="1" u="none" strike="noStrike" kern="1200" cap="none" spc="0" normalizeH="0" baseline="0" noProof="0" dirty="0" smtClean="0">
                  <a:ln>
                    <a:noFill/>
                  </a:ln>
                  <a:solidFill>
                    <a:schemeClr val="tx1"/>
                  </a:solidFill>
                  <a:effectLst/>
                  <a:uLnTx/>
                  <a:uFillTx/>
                  <a:latin typeface="+mn-lt"/>
                  <a:ea typeface="+mn-ea"/>
                  <a:cs typeface="+mn-cs"/>
                </a:rPr>
                <a:t>, </a:t>
              </a:r>
              <a:r>
                <a:rPr kumimoji="1" lang="en-US" altLang="ja-JP" sz="2000" b="0" i="0" u="none" strike="noStrike" kern="1200" cap="none" spc="0" normalizeH="0" baseline="0" noProof="0" dirty="0" smtClean="0">
                  <a:ln>
                    <a:noFill/>
                  </a:ln>
                  <a:solidFill>
                    <a:schemeClr val="tx1"/>
                  </a:solidFill>
                  <a:effectLst/>
                  <a:uLnTx/>
                  <a:uFillTx/>
                  <a:latin typeface="+mn-lt"/>
                  <a:ea typeface="+mn-ea"/>
                  <a:cs typeface="+mn-cs"/>
                </a:rPr>
                <a:t>7</a:t>
              </a:r>
              <a:r>
                <a:rPr kumimoji="1" lang="en-US" altLang="ja-JP" sz="2000" b="0" i="1" u="none" strike="noStrike" kern="1200" cap="none" spc="0" normalizeH="0" baseline="0" noProof="0" dirty="0" smtClean="0">
                  <a:ln>
                    <a:noFill/>
                  </a:ln>
                  <a:solidFill>
                    <a:schemeClr val="tx1"/>
                  </a:solidFill>
                  <a:effectLst/>
                  <a:uLnTx/>
                  <a:uFillTx/>
                  <a:latin typeface="+mn-lt"/>
                  <a:ea typeface="+mn-ea"/>
                  <a:cs typeface="+mn-cs"/>
                </a:rPr>
                <a:t>, </a:t>
              </a:r>
              <a:r>
                <a:rPr kumimoji="1" lang="en-US" altLang="ja-JP" sz="2000" b="0" i="0" u="none" strike="noStrike" kern="1200" cap="none" spc="0" normalizeH="0" baseline="0" noProof="0" dirty="0" smtClean="0">
                  <a:ln>
                    <a:noFill/>
                  </a:ln>
                  <a:solidFill>
                    <a:schemeClr val="tx1"/>
                  </a:solidFill>
                  <a:effectLst/>
                  <a:uLnTx/>
                  <a:uFillTx/>
                  <a:latin typeface="+mn-lt"/>
                  <a:ea typeface="+mn-ea"/>
                  <a:cs typeface="+mn-cs"/>
                </a:rPr>
                <a:t>13</a:t>
              </a:r>
              <a:r>
                <a:rPr kumimoji="1" lang="en-US" altLang="ja-JP" sz="2000" b="0" i="1" u="none" strike="noStrike" kern="1200" cap="none" spc="0" normalizeH="0" baseline="0" noProof="0" dirty="0" smtClean="0">
                  <a:ln>
                    <a:noFill/>
                  </a:ln>
                  <a:solidFill>
                    <a:schemeClr val="tx1"/>
                  </a:solidFill>
                  <a:effectLst/>
                  <a:uLnTx/>
                  <a:uFillTx/>
                  <a:latin typeface="+mn-lt"/>
                  <a:ea typeface="+mn-ea"/>
                  <a:cs typeface="+mn-cs"/>
                </a:rPr>
                <a:t>, </a:t>
              </a:r>
              <a:r>
                <a:rPr kumimoji="1" lang="en-US" altLang="ja-JP" sz="2000" b="0" i="0" u="none" strike="noStrike" kern="1200" cap="none" spc="0" normalizeH="0" baseline="0" noProof="0" dirty="0" smtClean="0">
                  <a:ln>
                    <a:noFill/>
                  </a:ln>
                  <a:solidFill>
                    <a:schemeClr val="tx1"/>
                  </a:solidFill>
                  <a:effectLst/>
                  <a:uLnTx/>
                  <a:uFillTx/>
                  <a:latin typeface="+mn-lt"/>
                  <a:ea typeface="+mn-ea"/>
                  <a:cs typeface="+mn-cs"/>
                </a:rPr>
                <a:t>19</a:t>
              </a:r>
              <a:r>
                <a:rPr kumimoji="1" lang="en-US" altLang="ja-JP" sz="2800" b="0" i="0" u="none" strike="noStrike" kern="1200" cap="none" spc="0" normalizeH="0" baseline="0" noProof="0" dirty="0" smtClean="0">
                  <a:ln>
                    <a:noFill/>
                  </a:ln>
                  <a:solidFill>
                    <a:schemeClr val="tx1"/>
                  </a:solidFill>
                  <a:effectLst/>
                  <a:uLnTx/>
                  <a:uFillTx/>
                  <a:latin typeface="+mn-lt"/>
                  <a:ea typeface="+mn-ea"/>
                  <a:cs typeface="+mn-cs"/>
                </a:rPr>
                <a:t>) → </a:t>
              </a:r>
              <a:r>
                <a:rPr kumimoji="1" lang="en-US" altLang="ja-JP" sz="2800" b="0" i="1" u="none" strike="noStrike" kern="1200" cap="none" spc="0" normalizeH="0" baseline="0" noProof="0" dirty="0" smtClean="0">
                  <a:ln>
                    <a:noFill/>
                  </a:ln>
                  <a:solidFill>
                    <a:schemeClr val="tx1"/>
                  </a:solidFill>
                  <a:effectLst/>
                  <a:uLnTx/>
                  <a:uFillTx/>
                  <a:latin typeface="+mn-lt"/>
                  <a:ea typeface="+mn-ea"/>
                  <a:cs typeface="+mn-cs"/>
                </a:rPr>
                <a:t>x</a:t>
              </a:r>
              <a:r>
                <a:rPr kumimoji="1" lang="en-US" altLang="ja-JP" sz="1400" b="0" i="0" u="none" strike="noStrike" kern="1200" cap="none" spc="0" normalizeH="0" baseline="0" noProof="0" dirty="0" smtClean="0">
                  <a:ln>
                    <a:noFill/>
                  </a:ln>
                  <a:solidFill>
                    <a:schemeClr val="tx1"/>
                  </a:solidFill>
                  <a:effectLst/>
                  <a:uLnTx/>
                  <a:uFillTx/>
                  <a:latin typeface="+mn-lt"/>
                  <a:ea typeface="+mn-ea"/>
                  <a:cs typeface="+mn-cs"/>
                </a:rPr>
                <a:t>2</a:t>
              </a:r>
              <a:r>
                <a:rPr kumimoji="1" lang="en-US" altLang="ja-JP" sz="2800" b="0" i="0" u="none" strike="noStrike" kern="1200" cap="none" spc="0" normalizeH="0" baseline="0" noProof="0" dirty="0" smtClean="0">
                  <a:ln>
                    <a:noFill/>
                  </a:ln>
                  <a:solidFill>
                    <a:schemeClr val="tx1"/>
                  </a:solidFill>
                  <a:effectLst/>
                  <a:uLnTx/>
                  <a:uFillTx/>
                  <a:latin typeface="+mn-lt"/>
                  <a:ea typeface="+mn-ea"/>
                  <a:cs typeface="+mn-cs"/>
                </a:rPr>
                <a:t> = (</a:t>
              </a:r>
              <a:r>
                <a:rPr kumimoji="1" lang="en-US" altLang="ja-JP" sz="2000" b="0" i="0" u="none" strike="noStrike" kern="1200" cap="none" spc="0" normalizeH="0" baseline="0" noProof="0" dirty="0" smtClean="0">
                  <a:ln>
                    <a:noFill/>
                  </a:ln>
                  <a:solidFill>
                    <a:schemeClr val="tx1"/>
                  </a:solidFill>
                  <a:effectLst/>
                  <a:uLnTx/>
                  <a:uFillTx/>
                  <a:latin typeface="+mn-lt"/>
                  <a:ea typeface="+mn-ea"/>
                  <a:cs typeface="+mn-cs"/>
                </a:rPr>
                <a:t>20</a:t>
              </a:r>
              <a:r>
                <a:rPr kumimoji="1" lang="en-US" altLang="ja-JP" sz="2800" b="0" i="0" u="none" strike="noStrike" kern="1200" cap="none" spc="0" normalizeH="0" baseline="0" noProof="0" dirty="0" smtClean="0">
                  <a:ln>
                    <a:noFill/>
                  </a:ln>
                  <a:solidFill>
                    <a:schemeClr val="tx1"/>
                  </a:solidFill>
                  <a:effectLst/>
                  <a:uLnTx/>
                  <a:uFillTx/>
                  <a:latin typeface="+mn-lt"/>
                  <a:ea typeface="+mn-ea"/>
                  <a:cs typeface="+mn-cs"/>
                </a:rPr>
                <a:t>)</a:t>
              </a:r>
              <a:r>
                <a:rPr kumimoji="1" lang="ja-JP" altLang="en-US" sz="28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1" lang="en-US" altLang="ja-JP"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29" name="Rectangle 16"/>
            <p:cNvSpPr>
              <a:spLocks noChangeArrowheads="1"/>
            </p:cNvSpPr>
            <p:nvPr/>
          </p:nvSpPr>
          <p:spPr bwMode="auto">
            <a:xfrm>
              <a:off x="857224" y="4344724"/>
              <a:ext cx="4857784" cy="523220"/>
            </a:xfrm>
            <a:prstGeom prst="rect">
              <a:avLst/>
            </a:prstGeom>
            <a:noFill/>
            <a:ln w="9525" algn="ctr">
              <a:noFill/>
              <a:miter lim="800000"/>
              <a:headEnd/>
              <a:tailEnd/>
            </a:ln>
            <a:effectLst/>
          </p:spPr>
          <p:txBody>
            <a:bodyPr wrap="square">
              <a:spAutoFit/>
            </a:bodyPr>
            <a:lstStyle/>
            <a:p>
              <a:r>
                <a:rPr lang="en-US" altLang="ja-JP" sz="2800" b="1" i="1" dirty="0">
                  <a:effectLst/>
                </a:rPr>
                <a:t>x</a:t>
              </a:r>
              <a:r>
                <a:rPr lang="en-US" altLang="ja-JP" sz="1400" b="1" dirty="0">
                  <a:effectLst/>
                </a:rPr>
                <a:t>100</a:t>
              </a:r>
              <a:r>
                <a:rPr lang="en-US" altLang="ja-JP" sz="2800" dirty="0">
                  <a:effectLst/>
                </a:rPr>
                <a:t>=(</a:t>
              </a:r>
              <a:r>
                <a:rPr lang="en-US" altLang="ja-JP" sz="2000" dirty="0">
                  <a:effectLst/>
                </a:rPr>
                <a:t>100</a:t>
              </a:r>
              <a:r>
                <a:rPr lang="en-US" altLang="ja-JP" sz="2000" i="1" dirty="0">
                  <a:effectLst/>
                </a:rPr>
                <a:t>, </a:t>
              </a:r>
              <a:r>
                <a:rPr lang="en-US" altLang="ja-JP" sz="2000" dirty="0">
                  <a:effectLst/>
                </a:rPr>
                <a:t>106</a:t>
              </a:r>
              <a:r>
                <a:rPr lang="en-US" altLang="ja-JP" sz="2000" i="1" dirty="0">
                  <a:effectLst/>
                </a:rPr>
                <a:t>, </a:t>
              </a:r>
              <a:r>
                <a:rPr lang="en-US" altLang="ja-JP" sz="2000" dirty="0">
                  <a:effectLst/>
                </a:rPr>
                <a:t>112</a:t>
              </a:r>
              <a:r>
                <a:rPr lang="en-US" altLang="ja-JP" sz="2000" i="1" dirty="0">
                  <a:effectLst/>
                </a:rPr>
                <a:t>,</a:t>
              </a:r>
              <a:r>
                <a:rPr lang="en-US" altLang="ja-JP" sz="2000" dirty="0">
                  <a:effectLst/>
                </a:rPr>
                <a:t>118</a:t>
              </a:r>
              <a:r>
                <a:rPr lang="en-US" altLang="ja-JP" sz="2800" dirty="0">
                  <a:effectLst/>
                </a:rPr>
                <a:t>) →</a:t>
              </a:r>
              <a:r>
                <a:rPr lang="en-US" altLang="ja-JP" sz="2800" dirty="0">
                  <a:effectLst>
                    <a:outerShdw blurRad="38100" dist="38100" dir="2700000" algn="tl">
                      <a:srgbClr val="000000"/>
                    </a:outerShdw>
                  </a:effectLst>
                </a:rPr>
                <a:t> </a:t>
              </a:r>
              <a:r>
                <a:rPr lang="en-US" altLang="ja-JP" sz="2800" i="1" dirty="0" smtClean="0">
                  <a:effectLst/>
                </a:rPr>
                <a:t>x</a:t>
              </a:r>
              <a:r>
                <a:rPr lang="en-US" altLang="ja-JP" sz="1400" dirty="0" smtClean="0">
                  <a:effectLst/>
                </a:rPr>
                <a:t>101</a:t>
              </a:r>
              <a:r>
                <a:rPr lang="en-US" altLang="ja-JP" sz="2800" dirty="0" smtClean="0">
                  <a:effectLst/>
                </a:rPr>
                <a:t> </a:t>
              </a:r>
              <a:r>
                <a:rPr lang="en-US" altLang="ja-JP" sz="2800" dirty="0">
                  <a:effectLst/>
                </a:rPr>
                <a:t>= (</a:t>
              </a:r>
              <a:r>
                <a:rPr lang="en-US" altLang="ja-JP" sz="2000" dirty="0">
                  <a:effectLst/>
                </a:rPr>
                <a:t>119</a:t>
              </a:r>
              <a:r>
                <a:rPr lang="en-US" altLang="ja-JP" sz="2800" dirty="0">
                  <a:effectLst/>
                </a:rPr>
                <a:t>) </a:t>
              </a:r>
            </a:p>
          </p:txBody>
        </p:sp>
        <p:sp>
          <p:nvSpPr>
            <p:cNvPr id="30" name="Rectangle 18"/>
            <p:cNvSpPr>
              <a:spLocks noChangeArrowheads="1"/>
            </p:cNvSpPr>
            <p:nvPr/>
          </p:nvSpPr>
          <p:spPr bwMode="auto">
            <a:xfrm>
              <a:off x="857224" y="4720964"/>
              <a:ext cx="2357454" cy="523220"/>
            </a:xfrm>
            <a:prstGeom prst="rect">
              <a:avLst/>
            </a:prstGeom>
            <a:noFill/>
            <a:ln w="9525" algn="ctr">
              <a:noFill/>
              <a:miter lim="800000"/>
              <a:headEnd/>
              <a:tailEnd/>
            </a:ln>
            <a:effectLst/>
          </p:spPr>
          <p:txBody>
            <a:bodyPr wrap="square">
              <a:spAutoFit/>
            </a:bodyPr>
            <a:lstStyle/>
            <a:p>
              <a:r>
                <a:rPr lang="en-US" altLang="ja-JP" sz="2800" b="1" i="1" dirty="0" err="1">
                  <a:effectLst/>
                </a:rPr>
                <a:t>c</a:t>
              </a:r>
              <a:r>
                <a:rPr lang="en-US" altLang="ja-JP" sz="1400" b="1" i="1" dirty="0" err="1">
                  <a:effectLst/>
                </a:rPr>
                <a:t>j</a:t>
              </a:r>
              <a:r>
                <a:rPr lang="en-US" altLang="ja-JP" sz="2800" b="1" i="1" dirty="0">
                  <a:effectLst/>
                </a:rPr>
                <a:t> </a:t>
              </a:r>
              <a:r>
                <a:rPr lang="en-US" altLang="ja-JP" sz="2800" dirty="0">
                  <a:effectLst/>
                </a:rPr>
                <a:t>= </a:t>
              </a:r>
              <a:r>
                <a:rPr lang="en-US" altLang="ja-JP" sz="2800" b="1" i="1" dirty="0" err="1">
                  <a:effectLst/>
                </a:rPr>
                <a:t>x</a:t>
              </a:r>
              <a:r>
                <a:rPr lang="en-US" altLang="ja-JP" sz="1400" b="1" i="1" dirty="0" err="1">
                  <a:effectLst/>
                </a:rPr>
                <a:t>j</a:t>
              </a:r>
              <a:r>
                <a:rPr lang="en-US" altLang="ja-JP" sz="1400" b="1" i="1" dirty="0">
                  <a:effectLst/>
                </a:rPr>
                <a:t> </a:t>
              </a:r>
              <a:r>
                <a:rPr lang="en-US" altLang="ja-JP" sz="2800" b="1" i="1" dirty="0">
                  <a:effectLst/>
                </a:rPr>
                <a:t> </a:t>
              </a:r>
              <a:r>
                <a:rPr lang="en-US" altLang="ja-JP" sz="2800" b="1" i="1" dirty="0" smtClean="0">
                  <a:effectLst/>
                </a:rPr>
                <a:t>,  </a:t>
              </a:r>
              <a:r>
                <a:rPr lang="en-US" altLang="ja-JP" sz="2000" i="1" dirty="0" smtClean="0">
                  <a:effectLst/>
                </a:rPr>
                <a:t>j=</a:t>
              </a:r>
              <a:r>
                <a:rPr lang="en-US" altLang="ja-JP" sz="2000" dirty="0" smtClean="0">
                  <a:effectLst/>
                </a:rPr>
                <a:t>1</a:t>
              </a:r>
              <a:r>
                <a:rPr lang="en-US" altLang="ja-JP" sz="2000" dirty="0">
                  <a:effectLst/>
                </a:rPr>
                <a:t>,…,100</a:t>
              </a:r>
            </a:p>
          </p:txBody>
        </p:sp>
        <p:cxnSp>
          <p:nvCxnSpPr>
            <p:cNvPr id="34" name="直線コネクタ 33"/>
            <p:cNvCxnSpPr/>
            <p:nvPr/>
          </p:nvCxnSpPr>
          <p:spPr>
            <a:xfrm rot="5400000">
              <a:off x="1035819" y="4321181"/>
              <a:ext cx="214314" cy="1588"/>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rot="5400000">
              <a:off x="2822563" y="4321181"/>
              <a:ext cx="214314" cy="1588"/>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grpSp>
      <p:cxnSp>
        <p:nvCxnSpPr>
          <p:cNvPr id="36" name="直線コネクタ 35"/>
          <p:cNvCxnSpPr/>
          <p:nvPr/>
        </p:nvCxnSpPr>
        <p:spPr>
          <a:xfrm flipV="1">
            <a:off x="285720" y="5286388"/>
            <a:ext cx="6500858" cy="1406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818034" y="5439005"/>
            <a:ext cx="8111683" cy="1144929"/>
          </a:xfrm>
          <a:prstGeom prst="rect">
            <a:avLst/>
          </a:prstGeom>
        </p:spPr>
        <p:txBody>
          <a:bodyPr wrap="square">
            <a:spAutoFit/>
          </a:bodyPr>
          <a:lstStyle/>
          <a:p>
            <a:pPr>
              <a:lnSpc>
                <a:spcPct val="90000"/>
              </a:lnSpc>
            </a:pPr>
            <a:r>
              <a:rPr lang="en-US" altLang="ja-JP" sz="2000" dirty="0" smtClean="0"/>
              <a:t>initial value</a:t>
            </a:r>
            <a:r>
              <a:rPr lang="ja-JP" altLang="en-US" dirty="0" smtClean="0"/>
              <a:t>　</a:t>
            </a:r>
            <a:r>
              <a:rPr lang="en-US" altLang="ja-JP" sz="2800" b="1" dirty="0" smtClean="0"/>
              <a:t>x</a:t>
            </a:r>
            <a:r>
              <a:rPr lang="en-US" altLang="ja-JP" sz="1400" b="1" dirty="0" smtClean="0"/>
              <a:t>101</a:t>
            </a:r>
            <a:r>
              <a:rPr lang="en-US" altLang="ja-JP" sz="2800" dirty="0" smtClean="0"/>
              <a:t>= (</a:t>
            </a:r>
            <a:r>
              <a:rPr lang="en-US" altLang="ja-JP" sz="2000" dirty="0" smtClean="0"/>
              <a:t>101</a:t>
            </a:r>
            <a:r>
              <a:rPr lang="en-US" altLang="ja-JP" sz="2000" i="1" dirty="0" smtClean="0"/>
              <a:t>, </a:t>
            </a:r>
            <a:r>
              <a:rPr lang="en-US" altLang="ja-JP" sz="2000" dirty="0" smtClean="0"/>
              <a:t>107</a:t>
            </a:r>
            <a:r>
              <a:rPr lang="en-US" altLang="ja-JP" sz="2000" i="1" dirty="0" smtClean="0"/>
              <a:t>, </a:t>
            </a:r>
            <a:r>
              <a:rPr lang="en-US" altLang="ja-JP" sz="2000" dirty="0" smtClean="0"/>
              <a:t>113</a:t>
            </a:r>
            <a:r>
              <a:rPr lang="en-US" altLang="ja-JP" sz="2000" i="1" dirty="0" smtClean="0"/>
              <a:t>, </a:t>
            </a:r>
            <a:r>
              <a:rPr lang="en-US" altLang="ja-JP" sz="2000" dirty="0" smtClean="0"/>
              <a:t>119</a:t>
            </a:r>
            <a:r>
              <a:rPr lang="en-US" altLang="ja-JP" sz="2800" dirty="0" smtClean="0"/>
              <a:t>)  </a:t>
            </a:r>
            <a:r>
              <a:rPr lang="ja-JP" altLang="en-US" sz="2000" dirty="0" smtClean="0"/>
              <a:t>←</a:t>
            </a:r>
            <a:r>
              <a:rPr lang="en-US" altLang="ja-JP" sz="2000" dirty="0" smtClean="0"/>
              <a:t>real data </a:t>
            </a:r>
            <a:endParaRPr lang="ja-JP" altLang="en-US" dirty="0" smtClean="0"/>
          </a:p>
          <a:p>
            <a:pPr>
              <a:lnSpc>
                <a:spcPct val="90000"/>
              </a:lnSpc>
            </a:pPr>
            <a:r>
              <a:rPr lang="en-US" altLang="ja-JP" dirty="0" smtClean="0"/>
              <a:t>free run</a:t>
            </a:r>
            <a:r>
              <a:rPr lang="ja-JP" altLang="en-US" b="1" dirty="0" smtClean="0"/>
              <a:t>  </a:t>
            </a:r>
            <a:r>
              <a:rPr lang="en-US" altLang="ja-JP" sz="2800" i="1" dirty="0" smtClean="0"/>
              <a:t>x</a:t>
            </a:r>
            <a:r>
              <a:rPr lang="en-US" altLang="ja-JP" sz="1400" dirty="0" smtClean="0"/>
              <a:t>101</a:t>
            </a:r>
            <a:r>
              <a:rPr lang="en-US" altLang="ja-JP" sz="2800" i="1" dirty="0" smtClean="0"/>
              <a:t>=</a:t>
            </a:r>
            <a:r>
              <a:rPr lang="en-US" altLang="ja-JP" sz="2800" dirty="0" smtClean="0"/>
              <a:t>(</a:t>
            </a:r>
            <a:r>
              <a:rPr lang="en-US" altLang="ja-JP" sz="2000" dirty="0" smtClean="0"/>
              <a:t>120</a:t>
            </a:r>
            <a:r>
              <a:rPr lang="en-US" altLang="ja-JP" sz="2800" dirty="0" smtClean="0"/>
              <a:t>), x</a:t>
            </a:r>
            <a:r>
              <a:rPr lang="en-US" altLang="ja-JP" sz="1400" dirty="0" smtClean="0"/>
              <a:t>102</a:t>
            </a:r>
            <a:r>
              <a:rPr lang="en-US" altLang="ja-JP" sz="2800" dirty="0" smtClean="0"/>
              <a:t>, </a:t>
            </a:r>
            <a:r>
              <a:rPr lang="en-US" altLang="ja-JP" sz="2000" dirty="0" smtClean="0"/>
              <a:t>…….</a:t>
            </a:r>
            <a:r>
              <a:rPr lang="ja-JP" altLang="en-US" sz="2000" dirty="0" smtClean="0"/>
              <a:t>　</a:t>
            </a:r>
            <a:r>
              <a:rPr lang="en-US" altLang="ja-JP" dirty="0" smtClean="0">
                <a:latin typeface="ＭＳ Ｐゴシック" pitchFamily="50" charset="-128"/>
                <a:ea typeface="ＭＳ Ｐゴシック" pitchFamily="50" charset="-128"/>
              </a:rPr>
              <a:t>200 steps by the solution function</a:t>
            </a:r>
            <a:endParaRPr lang="ja-JP" altLang="en-US" dirty="0" smtClean="0">
              <a:latin typeface="ＭＳ Ｐゴシック" pitchFamily="50" charset="-128"/>
              <a:ea typeface="ＭＳ Ｐゴシック" pitchFamily="50" charset="-128"/>
            </a:endParaRPr>
          </a:p>
          <a:p>
            <a:pPr>
              <a:lnSpc>
                <a:spcPct val="90000"/>
              </a:lnSpc>
            </a:pPr>
            <a:r>
              <a:rPr lang="ja-JP" altLang="en-US" sz="2000" dirty="0" smtClean="0"/>
              <a:t> </a:t>
            </a:r>
            <a:r>
              <a:rPr lang="en-US" altLang="ja-JP" sz="2000" dirty="0" smtClean="0"/>
              <a:t>{120,121,....,319}  at  the parameter </a:t>
            </a:r>
            <a:r>
              <a:rPr lang="en-US" altLang="ja-JP" sz="2000" i="1" dirty="0" smtClean="0"/>
              <a:t>b </a:t>
            </a:r>
            <a:r>
              <a:rPr lang="en-US" altLang="ja-JP" sz="2000" dirty="0" smtClean="0"/>
              <a:t>= 1000,..,</a:t>
            </a:r>
            <a:r>
              <a:rPr lang="en-US" altLang="ja-JP" sz="2000" i="1" dirty="0" smtClean="0"/>
              <a:t>b </a:t>
            </a:r>
            <a:r>
              <a:rPr lang="en-US" altLang="ja-JP" sz="2000" dirty="0" smtClean="0"/>
              <a:t>= 10000,..</a:t>
            </a:r>
            <a:endParaRPr lang="en-US" altLang="ja-JP" sz="2000" dirty="0"/>
          </a:p>
        </p:txBody>
      </p:sp>
      <p:sp>
        <p:nvSpPr>
          <p:cNvPr id="48" name="テキスト ボックス 47"/>
          <p:cNvSpPr txBox="1"/>
          <p:nvPr/>
        </p:nvSpPr>
        <p:spPr>
          <a:xfrm>
            <a:off x="150481" y="3643314"/>
            <a:ext cx="492443" cy="1285884"/>
          </a:xfrm>
          <a:prstGeom prst="rect">
            <a:avLst/>
          </a:prstGeom>
          <a:noFill/>
        </p:spPr>
        <p:txBody>
          <a:bodyPr vert="eaVert" wrap="square" rtlCol="0">
            <a:spAutoFit/>
          </a:bodyPr>
          <a:lstStyle/>
          <a:p>
            <a:r>
              <a:rPr lang="en-US" altLang="ja-JP" sz="2000" dirty="0" smtClean="0"/>
              <a:t>for solution</a:t>
            </a:r>
            <a:endParaRPr kumimoji="1" lang="ja-JP" altLang="en-US" sz="2000" dirty="0"/>
          </a:p>
        </p:txBody>
      </p:sp>
      <p:sp>
        <p:nvSpPr>
          <p:cNvPr id="49" name="テキスト ボックス 48"/>
          <p:cNvSpPr txBox="1"/>
          <p:nvPr/>
        </p:nvSpPr>
        <p:spPr>
          <a:xfrm>
            <a:off x="155418" y="5500702"/>
            <a:ext cx="492443" cy="1285884"/>
          </a:xfrm>
          <a:prstGeom prst="rect">
            <a:avLst/>
          </a:prstGeom>
          <a:noFill/>
        </p:spPr>
        <p:txBody>
          <a:bodyPr vert="eaVert" wrap="square" rtlCol="0">
            <a:spAutoFit/>
          </a:bodyPr>
          <a:lstStyle/>
          <a:p>
            <a:r>
              <a:rPr kumimoji="1" lang="en-US" altLang="ja-JP" sz="2000" dirty="0" smtClean="0"/>
              <a:t>prediction</a:t>
            </a:r>
            <a:endParaRPr kumimoji="1" lang="ja-JP" altLang="en-US" sz="2000" dirty="0"/>
          </a:p>
        </p:txBody>
      </p:sp>
      <p:pic>
        <p:nvPicPr>
          <p:cNvPr id="53" name="Picture 4"/>
          <p:cNvPicPr>
            <a:picLocks noChangeAspect="1" noChangeArrowheads="1"/>
          </p:cNvPicPr>
          <p:nvPr/>
        </p:nvPicPr>
        <p:blipFill>
          <a:blip r:embed="rId6"/>
          <a:srcRect/>
          <a:stretch>
            <a:fillRect/>
          </a:stretch>
        </p:blipFill>
        <p:spPr bwMode="auto">
          <a:xfrm>
            <a:off x="5572132" y="2786058"/>
            <a:ext cx="2571768" cy="1584580"/>
          </a:xfrm>
          <a:prstGeom prst="rect">
            <a:avLst/>
          </a:prstGeom>
          <a:noFill/>
          <a:ln>
            <a:noFill/>
          </a:ln>
          <a:effectLst/>
        </p:spPr>
      </p:pic>
      <p:sp>
        <p:nvSpPr>
          <p:cNvPr id="54" name="テキスト ボックス 53"/>
          <p:cNvSpPr txBox="1"/>
          <p:nvPr/>
        </p:nvSpPr>
        <p:spPr>
          <a:xfrm>
            <a:off x="5715008" y="4435626"/>
            <a:ext cx="2857520" cy="400110"/>
          </a:xfrm>
          <a:prstGeom prst="rect">
            <a:avLst/>
          </a:prstGeom>
          <a:noFill/>
        </p:spPr>
        <p:txBody>
          <a:bodyPr wrap="square" rtlCol="0">
            <a:spAutoFit/>
          </a:bodyPr>
          <a:lstStyle/>
          <a:p>
            <a:r>
              <a:rPr kumimoji="1" lang="en-US" altLang="ja-JP" sz="2000" dirty="0" smtClean="0"/>
              <a:t>sampling rate: 2.5ms</a:t>
            </a:r>
            <a:endParaRPr kumimoji="1" lang="ja-JP" altLang="en-US" sz="2000" dirty="0"/>
          </a:p>
        </p:txBody>
      </p:sp>
      <p:grpSp>
        <p:nvGrpSpPr>
          <p:cNvPr id="69" name="グループ化 68"/>
          <p:cNvGrpSpPr/>
          <p:nvPr/>
        </p:nvGrpSpPr>
        <p:grpSpPr>
          <a:xfrm>
            <a:off x="636787" y="3357562"/>
            <a:ext cx="142876" cy="1787538"/>
            <a:chOff x="571472" y="3357562"/>
            <a:chExt cx="142876" cy="1787538"/>
          </a:xfrm>
        </p:grpSpPr>
        <p:cxnSp>
          <p:nvCxnSpPr>
            <p:cNvPr id="63" name="直線コネクタ 62"/>
            <p:cNvCxnSpPr/>
            <p:nvPr/>
          </p:nvCxnSpPr>
          <p:spPr>
            <a:xfrm rot="10800000">
              <a:off x="571472" y="3357562"/>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rot="5400000">
              <a:off x="-320709" y="4250537"/>
              <a:ext cx="17859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571472" y="5143512"/>
              <a:ext cx="142876"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グループ化 69"/>
          <p:cNvGrpSpPr/>
          <p:nvPr/>
        </p:nvGrpSpPr>
        <p:grpSpPr>
          <a:xfrm>
            <a:off x="661302" y="5500702"/>
            <a:ext cx="143670" cy="1073158"/>
            <a:chOff x="570678" y="4071942"/>
            <a:chExt cx="143670" cy="1073158"/>
          </a:xfrm>
        </p:grpSpPr>
        <p:cxnSp>
          <p:nvCxnSpPr>
            <p:cNvPr id="71" name="直線コネクタ 70"/>
            <p:cNvCxnSpPr/>
            <p:nvPr/>
          </p:nvCxnSpPr>
          <p:spPr>
            <a:xfrm rot="10800000">
              <a:off x="571472" y="4071942"/>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rot="5400000">
              <a:off x="35290" y="4608124"/>
              <a:ext cx="107236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571472" y="5143512"/>
              <a:ext cx="142876" cy="15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39" name="正方形/長方形 38"/>
          <p:cNvSpPr/>
          <p:nvPr/>
        </p:nvSpPr>
        <p:spPr>
          <a:xfrm>
            <a:off x="2214546" y="1915550"/>
            <a:ext cx="629690" cy="428628"/>
          </a:xfrm>
          <a:prstGeom prst="rect">
            <a:avLst/>
          </a:pr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4"/>
          <p:cNvGraphicFramePr>
            <a:graphicFrameLocks noChangeAspect="1"/>
          </p:cNvGraphicFramePr>
          <p:nvPr/>
        </p:nvGraphicFramePr>
        <p:xfrm>
          <a:off x="5883698" y="2285992"/>
          <a:ext cx="2903144" cy="2357453"/>
        </p:xfrm>
        <a:graphic>
          <a:graphicData uri="http://schemas.openxmlformats.org/presentationml/2006/ole">
            <p:oleObj spid="_x0000_s61444" name="ビットマップ イメージ" r:id="rId4" imgW="3801006" imgH="3086531" progId="PBrush">
              <p:embed/>
            </p:oleObj>
          </a:graphicData>
        </a:graphic>
      </p:graphicFrame>
      <p:grpSp>
        <p:nvGrpSpPr>
          <p:cNvPr id="14" name="グループ化 13"/>
          <p:cNvGrpSpPr/>
          <p:nvPr/>
        </p:nvGrpSpPr>
        <p:grpSpPr>
          <a:xfrm>
            <a:off x="1429448" y="1857033"/>
            <a:ext cx="4999940" cy="3643669"/>
            <a:chOff x="2394746" y="2117028"/>
            <a:chExt cx="5975350" cy="3698875"/>
          </a:xfrm>
        </p:grpSpPr>
        <p:graphicFrame>
          <p:nvGraphicFramePr>
            <p:cNvPr id="64516" name="Object 4"/>
            <p:cNvGraphicFramePr>
              <a:graphicFrameLocks noChangeAspect="1"/>
            </p:cNvGraphicFramePr>
            <p:nvPr>
              <p:ph idx="1"/>
            </p:nvPr>
          </p:nvGraphicFramePr>
          <p:xfrm>
            <a:off x="2394746" y="2117028"/>
            <a:ext cx="5975350" cy="3698875"/>
          </p:xfrm>
          <a:graphic>
            <a:graphicData uri="http://schemas.openxmlformats.org/presentationml/2006/ole">
              <p:oleObj spid="_x0000_s61442" name="ビットマップ イメージ" r:id="rId5" imgW="3801006" imgH="2352381" progId="PBrush">
                <p:embed/>
              </p:oleObj>
            </a:graphicData>
          </a:graphic>
        </p:graphicFrame>
        <p:sp>
          <p:nvSpPr>
            <p:cNvPr id="7" name="テキスト ボックス 6"/>
            <p:cNvSpPr txBox="1"/>
            <p:nvPr/>
          </p:nvSpPr>
          <p:spPr>
            <a:xfrm>
              <a:off x="6563906" y="2277801"/>
              <a:ext cx="1415214" cy="374928"/>
            </a:xfrm>
            <a:prstGeom prst="rect">
              <a:avLst/>
            </a:prstGeom>
            <a:noFill/>
          </p:spPr>
          <p:txBody>
            <a:bodyPr wrap="square" rtlCol="0">
              <a:spAutoFit/>
            </a:bodyPr>
            <a:lstStyle/>
            <a:p>
              <a:r>
                <a:rPr lang="en-US" altLang="ja-JP" dirty="0" smtClean="0"/>
                <a:t>measured</a:t>
              </a:r>
              <a:endParaRPr kumimoji="1" lang="ja-JP" altLang="en-US" dirty="0"/>
            </a:p>
          </p:txBody>
        </p:sp>
        <p:sp>
          <p:nvSpPr>
            <p:cNvPr id="8" name="テキスト ボックス 7"/>
            <p:cNvSpPr txBox="1"/>
            <p:nvPr/>
          </p:nvSpPr>
          <p:spPr>
            <a:xfrm>
              <a:off x="6321970" y="2479966"/>
              <a:ext cx="1461373" cy="374928"/>
            </a:xfrm>
            <a:prstGeom prst="rect">
              <a:avLst/>
            </a:prstGeom>
            <a:noFill/>
          </p:spPr>
          <p:txBody>
            <a:bodyPr wrap="square" rtlCol="0">
              <a:spAutoFit/>
            </a:bodyPr>
            <a:lstStyle/>
            <a:p>
              <a:r>
                <a:rPr lang="en-US" altLang="ja-JP" dirty="0" smtClean="0">
                  <a:solidFill>
                    <a:srgbClr val="FF0000"/>
                  </a:solidFill>
                </a:rPr>
                <a:t>predicted</a:t>
              </a:r>
              <a:endParaRPr kumimoji="1" lang="ja-JP" altLang="en-US" dirty="0">
                <a:solidFill>
                  <a:srgbClr val="FF0000"/>
                </a:solidFill>
              </a:endParaRPr>
            </a:p>
          </p:txBody>
        </p:sp>
        <p:cxnSp>
          <p:nvCxnSpPr>
            <p:cNvPr id="10" name="直線矢印コネクタ 9"/>
            <p:cNvCxnSpPr/>
            <p:nvPr/>
          </p:nvCxnSpPr>
          <p:spPr>
            <a:xfrm rot="16200000" flipH="1">
              <a:off x="7545085" y="2554650"/>
              <a:ext cx="142876" cy="142876"/>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rot="16200000" flipH="1">
              <a:off x="6947464" y="2772211"/>
              <a:ext cx="142876" cy="1428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7" name="グループ化 16"/>
          <p:cNvGrpSpPr/>
          <p:nvPr/>
        </p:nvGrpSpPr>
        <p:grpSpPr>
          <a:xfrm>
            <a:off x="6500825" y="4500570"/>
            <a:ext cx="2643175" cy="785818"/>
            <a:chOff x="5786446" y="4771920"/>
            <a:chExt cx="2165388" cy="657344"/>
          </a:xfrm>
        </p:grpSpPr>
        <p:sp>
          <p:nvSpPr>
            <p:cNvPr id="22" name="Text Box 7"/>
            <p:cNvSpPr txBox="1">
              <a:spLocks noChangeArrowheads="1"/>
            </p:cNvSpPr>
            <p:nvPr/>
          </p:nvSpPr>
          <p:spPr bwMode="auto">
            <a:xfrm>
              <a:off x="5786447" y="5029154"/>
              <a:ext cx="2165387" cy="400110"/>
            </a:xfrm>
            <a:prstGeom prst="rect">
              <a:avLst/>
            </a:prstGeom>
            <a:noFill/>
            <a:ln w="9525" algn="ctr">
              <a:noFill/>
              <a:miter lim="800000"/>
              <a:headEnd/>
              <a:tailEnd/>
            </a:ln>
            <a:effectLst/>
          </p:spPr>
          <p:txBody>
            <a:bodyPr wrap="square">
              <a:spAutoFit/>
            </a:bodyPr>
            <a:lstStyle/>
            <a:p>
              <a:pPr>
                <a:spcBef>
                  <a:spcPct val="50000"/>
                </a:spcBef>
              </a:pPr>
              <a:r>
                <a:rPr lang="en-US" altLang="ja-JP" sz="2000" dirty="0">
                  <a:solidFill>
                    <a:schemeClr val="tx1">
                      <a:lumMod val="75000"/>
                      <a:lumOff val="25000"/>
                    </a:schemeClr>
                  </a:solidFill>
                  <a:effectLst>
                    <a:outerShdw blurRad="38100" dist="38100" dir="2700000" algn="tl">
                      <a:srgbClr val="000000"/>
                    </a:outerShdw>
                  </a:effectLst>
                </a:rPr>
                <a:t>x</a:t>
              </a:r>
              <a:r>
                <a:rPr lang="en-US" altLang="ja-JP" sz="1100" dirty="0">
                  <a:solidFill>
                    <a:schemeClr val="tx1">
                      <a:lumMod val="75000"/>
                      <a:lumOff val="25000"/>
                    </a:schemeClr>
                  </a:solidFill>
                  <a:effectLst>
                    <a:outerShdw blurRad="38100" dist="38100" dir="2700000" algn="tl">
                      <a:srgbClr val="000000"/>
                    </a:outerShdw>
                  </a:effectLst>
                </a:rPr>
                <a:t>t+2τ</a:t>
              </a:r>
              <a:r>
                <a:rPr lang="en-US" altLang="ja-JP" sz="2000" dirty="0">
                  <a:solidFill>
                    <a:schemeClr val="tx1">
                      <a:lumMod val="75000"/>
                      <a:lumOff val="25000"/>
                    </a:schemeClr>
                  </a:solidFill>
                  <a:effectLst>
                    <a:outerShdw blurRad="38100" dist="38100" dir="2700000" algn="tl">
                      <a:srgbClr val="000000"/>
                    </a:outerShdw>
                  </a:effectLst>
                </a:rPr>
                <a:t>=35 </a:t>
              </a:r>
              <a:r>
                <a:rPr lang="en-US" altLang="ja-JP" sz="2000" dirty="0" err="1">
                  <a:solidFill>
                    <a:schemeClr val="tx1">
                      <a:lumMod val="75000"/>
                      <a:lumOff val="25000"/>
                    </a:schemeClr>
                  </a:solidFill>
                  <a:effectLst>
                    <a:outerShdw blurRad="38100" dist="38100" dir="2700000" algn="tl">
                      <a:srgbClr val="000000"/>
                    </a:outerShdw>
                  </a:effectLst>
                </a:rPr>
                <a:t>fT</a:t>
              </a:r>
              <a:r>
                <a:rPr lang="en-US" altLang="ja-JP" sz="2000" dirty="0">
                  <a:solidFill>
                    <a:schemeClr val="tx1">
                      <a:lumMod val="75000"/>
                      <a:lumOff val="25000"/>
                    </a:schemeClr>
                  </a:solidFill>
                  <a:effectLst>
                    <a:outerShdw blurRad="38100" dist="38100" dir="2700000" algn="tl">
                      <a:srgbClr val="000000"/>
                    </a:outerShdw>
                  </a:effectLst>
                </a:rPr>
                <a:t>  x</a:t>
              </a:r>
              <a:r>
                <a:rPr lang="en-US" altLang="ja-JP" sz="1100" dirty="0">
                  <a:solidFill>
                    <a:schemeClr val="tx1">
                      <a:lumMod val="75000"/>
                      <a:lumOff val="25000"/>
                    </a:schemeClr>
                  </a:solidFill>
                  <a:effectLst>
                    <a:outerShdw blurRad="38100" dist="38100" dir="2700000" algn="tl">
                      <a:srgbClr val="000000"/>
                    </a:outerShdw>
                  </a:effectLst>
                </a:rPr>
                <a:t>t+3τ</a:t>
              </a:r>
              <a:r>
                <a:rPr lang="en-US" altLang="ja-JP" sz="2000" dirty="0">
                  <a:solidFill>
                    <a:schemeClr val="tx1">
                      <a:lumMod val="75000"/>
                      <a:lumOff val="25000"/>
                    </a:schemeClr>
                  </a:solidFill>
                  <a:effectLst>
                    <a:outerShdw blurRad="38100" dist="38100" dir="2700000" algn="tl">
                      <a:srgbClr val="000000"/>
                    </a:outerShdw>
                  </a:effectLst>
                </a:rPr>
                <a:t>=135 </a:t>
              </a:r>
              <a:r>
                <a:rPr lang="en-US" altLang="ja-JP" sz="2000" dirty="0" err="1">
                  <a:solidFill>
                    <a:schemeClr val="tx1">
                      <a:lumMod val="75000"/>
                      <a:lumOff val="25000"/>
                    </a:schemeClr>
                  </a:solidFill>
                  <a:effectLst>
                    <a:outerShdw blurRad="38100" dist="38100" dir="2700000" algn="tl">
                      <a:srgbClr val="000000"/>
                    </a:outerShdw>
                  </a:effectLst>
                </a:rPr>
                <a:t>fT</a:t>
              </a:r>
              <a:r>
                <a:rPr lang="en-US" altLang="ja-JP" sz="2000" dirty="0">
                  <a:solidFill>
                    <a:schemeClr val="tx1">
                      <a:lumMod val="75000"/>
                      <a:lumOff val="25000"/>
                    </a:schemeClr>
                  </a:solidFill>
                  <a:effectLst>
                    <a:outerShdw blurRad="38100" dist="38100" dir="2700000" algn="tl">
                      <a:srgbClr val="000000"/>
                    </a:outerShdw>
                  </a:effectLst>
                </a:rPr>
                <a:t>   </a:t>
              </a:r>
            </a:p>
          </p:txBody>
        </p:sp>
        <p:sp>
          <p:nvSpPr>
            <p:cNvPr id="23" name="Rectangle 10"/>
            <p:cNvSpPr>
              <a:spLocks noChangeArrowheads="1"/>
            </p:cNvSpPr>
            <p:nvPr/>
          </p:nvSpPr>
          <p:spPr bwMode="auto">
            <a:xfrm>
              <a:off x="5786446" y="4771920"/>
              <a:ext cx="923467" cy="400110"/>
            </a:xfrm>
            <a:prstGeom prst="rect">
              <a:avLst/>
            </a:prstGeom>
            <a:noFill/>
            <a:ln w="9525" algn="ctr">
              <a:noFill/>
              <a:miter lim="800000"/>
              <a:headEnd/>
              <a:tailEnd/>
            </a:ln>
            <a:effectLst/>
          </p:spPr>
          <p:txBody>
            <a:bodyPr wrap="none">
              <a:spAutoFit/>
            </a:bodyPr>
            <a:lstStyle/>
            <a:p>
              <a:r>
                <a:rPr lang="en-US" altLang="ja-JP" sz="2000" dirty="0" smtClean="0">
                  <a:solidFill>
                    <a:schemeClr val="tx1">
                      <a:lumMod val="75000"/>
                      <a:lumOff val="25000"/>
                    </a:schemeClr>
                  </a:solidFill>
                  <a:effectLst>
                    <a:outerShdw blurRad="38100" dist="38100" dir="2700000" algn="tl">
                      <a:srgbClr val="000000"/>
                    </a:outerShdw>
                  </a:effectLst>
                </a:rPr>
                <a:t>b=10000</a:t>
              </a:r>
              <a:endParaRPr lang="en-US" altLang="ja-JP" sz="2000" dirty="0">
                <a:solidFill>
                  <a:schemeClr val="tx1">
                    <a:lumMod val="75000"/>
                    <a:lumOff val="25000"/>
                  </a:schemeClr>
                </a:solidFill>
                <a:effectLst>
                  <a:outerShdw blurRad="38100" dist="38100" dir="2700000" algn="tl">
                    <a:srgbClr val="000000"/>
                  </a:outerShdw>
                </a:effectLst>
              </a:endParaRPr>
            </a:p>
          </p:txBody>
        </p:sp>
      </p:grpSp>
      <p:graphicFrame>
        <p:nvGraphicFramePr>
          <p:cNvPr id="61445" name="Object 5"/>
          <p:cNvGraphicFramePr>
            <a:graphicFrameLocks noChangeAspect="1"/>
          </p:cNvGraphicFramePr>
          <p:nvPr/>
        </p:nvGraphicFramePr>
        <p:xfrm>
          <a:off x="6572264" y="1863717"/>
          <a:ext cx="1708150" cy="493713"/>
        </p:xfrm>
        <a:graphic>
          <a:graphicData uri="http://schemas.openxmlformats.org/presentationml/2006/ole">
            <p:oleObj spid="_x0000_s61445" name="数式" r:id="rId6" imgW="850680" imgH="253800" progId="Equation.3">
              <p:embed/>
            </p:oleObj>
          </a:graphicData>
        </a:graphic>
      </p:graphicFrame>
      <p:sp>
        <p:nvSpPr>
          <p:cNvPr id="18" name="正方形/長方形 17"/>
          <p:cNvSpPr/>
          <p:nvPr/>
        </p:nvSpPr>
        <p:spPr>
          <a:xfrm>
            <a:off x="158378" y="5069178"/>
            <a:ext cx="2000264" cy="71438"/>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71406" y="5429264"/>
            <a:ext cx="2643206" cy="707886"/>
          </a:xfrm>
          <a:prstGeom prst="rect">
            <a:avLst/>
          </a:prstGeom>
          <a:noFill/>
        </p:spPr>
        <p:txBody>
          <a:bodyPr wrap="square" rtlCol="0">
            <a:spAutoFit/>
          </a:bodyPr>
          <a:lstStyle/>
          <a:p>
            <a:r>
              <a:rPr lang="en-US" altLang="ja-JP" sz="2000" dirty="0" smtClean="0"/>
              <a:t>short term used for the solution of the function</a:t>
            </a:r>
            <a:endParaRPr kumimoji="1" lang="ja-JP" altLang="en-US" sz="2000" dirty="0"/>
          </a:p>
        </p:txBody>
      </p:sp>
      <p:grpSp>
        <p:nvGrpSpPr>
          <p:cNvPr id="39" name="グループ化 38"/>
          <p:cNvGrpSpPr/>
          <p:nvPr/>
        </p:nvGrpSpPr>
        <p:grpSpPr>
          <a:xfrm>
            <a:off x="1928794" y="4687586"/>
            <a:ext cx="428628" cy="357984"/>
            <a:chOff x="2870740" y="4740594"/>
            <a:chExt cx="428628" cy="357984"/>
          </a:xfrm>
        </p:grpSpPr>
        <p:cxnSp>
          <p:nvCxnSpPr>
            <p:cNvPr id="29" name="直線コネクタ 28"/>
            <p:cNvCxnSpPr/>
            <p:nvPr/>
          </p:nvCxnSpPr>
          <p:spPr>
            <a:xfrm rot="16200000" flipH="1">
              <a:off x="2913085" y="4913357"/>
              <a:ext cx="357984" cy="1245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8" name="グループ化 37"/>
            <p:cNvGrpSpPr/>
            <p:nvPr/>
          </p:nvGrpSpPr>
          <p:grpSpPr>
            <a:xfrm>
              <a:off x="2870740" y="4946040"/>
              <a:ext cx="428628" cy="1588"/>
              <a:chOff x="2857488" y="2214554"/>
              <a:chExt cx="428628" cy="1588"/>
            </a:xfrm>
          </p:grpSpPr>
          <p:cxnSp>
            <p:nvCxnSpPr>
              <p:cNvPr id="35" name="直線矢印コネクタ 34"/>
              <p:cNvCxnSpPr/>
              <p:nvPr/>
            </p:nvCxnSpPr>
            <p:spPr>
              <a:xfrm rot="10800000">
                <a:off x="2857488" y="2214554"/>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a:off x="3071802" y="2214554"/>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grpSp>
        <p:nvGrpSpPr>
          <p:cNvPr id="32" name="グループ化 31"/>
          <p:cNvGrpSpPr/>
          <p:nvPr/>
        </p:nvGrpSpPr>
        <p:grpSpPr>
          <a:xfrm>
            <a:off x="687844" y="6100724"/>
            <a:ext cx="3055320" cy="400110"/>
            <a:chOff x="4231324" y="5857892"/>
            <a:chExt cx="3055320" cy="400110"/>
          </a:xfrm>
        </p:grpSpPr>
        <p:sp>
          <p:nvSpPr>
            <p:cNvPr id="21" name="テキスト ボックス 20"/>
            <p:cNvSpPr txBox="1"/>
            <p:nvPr/>
          </p:nvSpPr>
          <p:spPr>
            <a:xfrm>
              <a:off x="6000760" y="5857892"/>
              <a:ext cx="1285884" cy="400110"/>
            </a:xfrm>
            <a:prstGeom prst="rect">
              <a:avLst/>
            </a:prstGeom>
            <a:noFill/>
          </p:spPr>
          <p:txBody>
            <a:bodyPr wrap="square" rtlCol="0">
              <a:spAutoFit/>
            </a:bodyPr>
            <a:lstStyle/>
            <a:p>
              <a:r>
                <a:rPr kumimoji="1" lang="en-US" altLang="ja-JP" sz="2000" dirty="0" smtClean="0"/>
                <a:t>prediction </a:t>
              </a:r>
              <a:endParaRPr kumimoji="1" lang="ja-JP" altLang="en-US" sz="2000" dirty="0"/>
            </a:p>
          </p:txBody>
        </p:sp>
        <p:grpSp>
          <p:nvGrpSpPr>
            <p:cNvPr id="40" name="グループ化 39"/>
            <p:cNvGrpSpPr/>
            <p:nvPr/>
          </p:nvGrpSpPr>
          <p:grpSpPr>
            <a:xfrm>
              <a:off x="5572132" y="5857892"/>
              <a:ext cx="428628" cy="357984"/>
              <a:chOff x="2870740" y="4740594"/>
              <a:chExt cx="428628" cy="357984"/>
            </a:xfrm>
          </p:grpSpPr>
          <p:cxnSp>
            <p:nvCxnSpPr>
              <p:cNvPr id="41" name="直線コネクタ 40"/>
              <p:cNvCxnSpPr/>
              <p:nvPr/>
            </p:nvCxnSpPr>
            <p:spPr>
              <a:xfrm rot="16200000" flipH="1">
                <a:off x="2913085" y="4913357"/>
                <a:ext cx="357984" cy="1245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2" name="グループ化 41"/>
              <p:cNvGrpSpPr/>
              <p:nvPr/>
            </p:nvGrpSpPr>
            <p:grpSpPr>
              <a:xfrm>
                <a:off x="2870740" y="4946040"/>
                <a:ext cx="428628" cy="1588"/>
                <a:chOff x="2857488" y="2214554"/>
                <a:chExt cx="428628" cy="1588"/>
              </a:xfrm>
            </p:grpSpPr>
            <p:cxnSp>
              <p:nvCxnSpPr>
                <p:cNvPr id="43" name="直線矢印コネクタ 42"/>
                <p:cNvCxnSpPr/>
                <p:nvPr/>
              </p:nvCxnSpPr>
              <p:spPr>
                <a:xfrm rot="10800000">
                  <a:off x="2857488" y="2214554"/>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3071802" y="2214554"/>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sp>
          <p:nvSpPr>
            <p:cNvPr id="30" name="正方形/長方形 29"/>
            <p:cNvSpPr/>
            <p:nvPr/>
          </p:nvSpPr>
          <p:spPr>
            <a:xfrm>
              <a:off x="4231324" y="5884396"/>
              <a:ext cx="1412246" cy="369332"/>
            </a:xfrm>
            <a:prstGeom prst="rect">
              <a:avLst/>
            </a:prstGeom>
          </p:spPr>
          <p:txBody>
            <a:bodyPr wrap="none">
              <a:spAutoFit/>
            </a:bodyPr>
            <a:lstStyle/>
            <a:p>
              <a:r>
                <a:rPr lang="en-US" altLang="ja-JP" dirty="0" smtClean="0"/>
                <a:t>reproduction</a:t>
              </a:r>
              <a:endParaRPr lang="ja-JP" altLang="en-US" dirty="0"/>
            </a:p>
          </p:txBody>
        </p:sp>
      </p:grpSp>
      <p:grpSp>
        <p:nvGrpSpPr>
          <p:cNvPr id="31" name="グループ化 30"/>
          <p:cNvGrpSpPr/>
          <p:nvPr/>
        </p:nvGrpSpPr>
        <p:grpSpPr>
          <a:xfrm>
            <a:off x="1285852" y="571480"/>
            <a:ext cx="7000924" cy="785818"/>
            <a:chOff x="1428728" y="571480"/>
            <a:chExt cx="6500858" cy="785818"/>
          </a:xfrm>
        </p:grpSpPr>
        <p:sp>
          <p:nvSpPr>
            <p:cNvPr id="25" name="Rectangle 5"/>
            <p:cNvSpPr txBox="1">
              <a:spLocks noChangeArrowheads="1"/>
            </p:cNvSpPr>
            <p:nvPr/>
          </p:nvSpPr>
          <p:spPr>
            <a:xfrm>
              <a:off x="1428728" y="571480"/>
              <a:ext cx="6500858" cy="785818"/>
            </a:xfrm>
            <a:prstGeom prst="rect">
              <a:avLst/>
            </a:prstGeom>
            <a:noFill/>
          </p:spPr>
          <p:txBody>
            <a:bodyPr vert="horz" lIns="91440" tIns="45720" rIns="91440" bIns="45720" rtlCol="0" anchor="ctr">
              <a:normAutofit fontScale="70000" lnSpcReduction="20000"/>
            </a:bodyPr>
            <a:lstStyle/>
            <a:p>
              <a:pPr algn="ctr">
                <a:spcBef>
                  <a:spcPct val="0"/>
                </a:spcBef>
              </a:pPr>
              <a:r>
                <a:rPr kumimoji="1" lang="en-US" altLang="ja-JP" sz="4000" b="0" i="0" u="none" strike="noStrike" kern="1200" cap="none" spc="0" normalizeH="0" baseline="0" noProof="0" dirty="0" smtClean="0">
                  <a:ln>
                    <a:noFill/>
                  </a:ln>
                  <a:solidFill>
                    <a:schemeClr val="tx1"/>
                  </a:solidFill>
                  <a:effectLst/>
                  <a:uLnTx/>
                  <a:uFillTx/>
                  <a:latin typeface="+mj-lt"/>
                  <a:ea typeface="+mj-ea"/>
                  <a:cs typeface="+mj-cs"/>
                </a:rPr>
                <a:t>evaluate from the </a:t>
              </a:r>
              <a:r>
                <a:rPr kumimoji="1" lang="en-US" altLang="ja-JP" sz="4000" b="0" i="0" u="none" strike="noStrike" kern="1200" cap="none" spc="0" normalizeH="0" noProof="0" dirty="0" smtClean="0">
                  <a:ln>
                    <a:noFill/>
                  </a:ln>
                  <a:solidFill>
                    <a:schemeClr val="tx1"/>
                  </a:solidFill>
                  <a:effectLst/>
                  <a:uLnTx/>
                  <a:uFillTx/>
                  <a:latin typeface="+mj-lt"/>
                  <a:ea typeface="+mj-ea"/>
                  <a:cs typeface="+mj-cs"/>
                </a:rPr>
                <a:t>function      for</a:t>
              </a:r>
              <a:r>
                <a:rPr lang="en-US" altLang="ja-JP" sz="4000" dirty="0" smtClean="0">
                  <a:latin typeface="+mj-lt"/>
                  <a:ea typeface="+mj-ea"/>
                  <a:cs typeface="+mj-cs"/>
                </a:rPr>
                <a:t> </a:t>
              </a:r>
              <a:r>
                <a:rPr lang="en-US" altLang="ja-JP" sz="4000" dirty="0" smtClean="0"/>
                <a:t>short term</a:t>
              </a:r>
              <a:endParaRPr lang="ja-JP" altLang="en-US" sz="4000" dirty="0" smtClean="0"/>
            </a:p>
          </p:txBody>
        </p:sp>
        <p:graphicFrame>
          <p:nvGraphicFramePr>
            <p:cNvPr id="61446" name="Object 6"/>
            <p:cNvGraphicFramePr>
              <a:graphicFrameLocks noChangeAspect="1"/>
            </p:cNvGraphicFramePr>
            <p:nvPr/>
          </p:nvGraphicFramePr>
          <p:xfrm>
            <a:off x="5354815" y="653274"/>
            <a:ext cx="306388" cy="468313"/>
          </p:xfrm>
          <a:graphic>
            <a:graphicData uri="http://schemas.openxmlformats.org/presentationml/2006/ole">
              <p:oleObj spid="_x0000_s61446" name="数式" r:id="rId7" imgW="152280" imgH="241200" progId="Equation.3">
                <p:embed/>
              </p:oleObj>
            </a:graphicData>
          </a:graphic>
        </p:graphicFrame>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Grp="1" noChangeArrowheads="1"/>
          </p:cNvSpPr>
          <p:nvPr>
            <p:ph type="title"/>
          </p:nvPr>
        </p:nvSpPr>
        <p:spPr>
          <a:xfrm>
            <a:off x="1285852" y="357174"/>
            <a:ext cx="7043758" cy="1143000"/>
          </a:xfrm>
        </p:spPr>
        <p:txBody>
          <a:bodyPr>
            <a:normAutofit/>
          </a:bodyPr>
          <a:lstStyle/>
          <a:p>
            <a:r>
              <a:rPr lang="en-US" altLang="ja-JP" sz="3200" dirty="0" smtClean="0"/>
              <a:t>correlation coefficient</a:t>
            </a:r>
            <a:br>
              <a:rPr lang="en-US" altLang="ja-JP" sz="3200" dirty="0" smtClean="0"/>
            </a:br>
            <a:r>
              <a:rPr lang="en-US" altLang="ja-JP" sz="3200" i="1" dirty="0" smtClean="0"/>
              <a:t>real and the predicted</a:t>
            </a:r>
            <a:endParaRPr lang="en-US" altLang="ja-JP" sz="3200" i="1" dirty="0"/>
          </a:p>
        </p:txBody>
      </p:sp>
      <p:grpSp>
        <p:nvGrpSpPr>
          <p:cNvPr id="2" name="Group 20"/>
          <p:cNvGrpSpPr>
            <a:grpSpLocks/>
          </p:cNvGrpSpPr>
          <p:nvPr/>
        </p:nvGrpSpPr>
        <p:grpSpPr bwMode="auto">
          <a:xfrm>
            <a:off x="1187450" y="1851044"/>
            <a:ext cx="6934200" cy="4292600"/>
            <a:chOff x="703" y="1026"/>
            <a:chExt cx="4368" cy="2704"/>
          </a:xfrm>
        </p:grpSpPr>
        <p:graphicFrame>
          <p:nvGraphicFramePr>
            <p:cNvPr id="61443" name="Object 3"/>
            <p:cNvGraphicFramePr>
              <a:graphicFrameLocks noChangeAspect="1"/>
            </p:cNvGraphicFramePr>
            <p:nvPr/>
          </p:nvGraphicFramePr>
          <p:xfrm>
            <a:off x="703" y="1026"/>
            <a:ext cx="4368" cy="2704"/>
          </p:xfrm>
          <a:graphic>
            <a:graphicData uri="http://schemas.openxmlformats.org/presentationml/2006/ole">
              <p:oleObj spid="_x0000_s62466" name="ビットマップ イメージ" r:id="rId4" imgW="4723810" imgH="2924583" progId="PBrush">
                <p:embed/>
              </p:oleObj>
            </a:graphicData>
          </a:graphic>
        </p:graphicFrame>
        <p:sp>
          <p:nvSpPr>
            <p:cNvPr id="61452" name="Rectangle 12"/>
            <p:cNvSpPr>
              <a:spLocks noChangeArrowheads="1"/>
            </p:cNvSpPr>
            <p:nvPr/>
          </p:nvSpPr>
          <p:spPr bwMode="auto">
            <a:xfrm>
              <a:off x="1292" y="2432"/>
              <a:ext cx="763" cy="288"/>
            </a:xfrm>
            <a:prstGeom prst="rect">
              <a:avLst/>
            </a:prstGeom>
            <a:noFill/>
            <a:ln w="9525" algn="ctr">
              <a:noFill/>
              <a:miter lim="800000"/>
              <a:headEnd/>
              <a:tailEnd/>
            </a:ln>
            <a:effectLst/>
          </p:spPr>
          <p:txBody>
            <a:bodyPr wrap="none">
              <a:spAutoFit/>
            </a:bodyPr>
            <a:lstStyle/>
            <a:p>
              <a:r>
                <a:rPr lang="en-US" altLang="ja-JP" sz="2400">
                  <a:solidFill>
                    <a:schemeClr val="tx2"/>
                  </a:solidFill>
                  <a:effectLst>
                    <a:outerShdw blurRad="38100" dist="38100" dir="2700000" algn="tl">
                      <a:srgbClr val="000000"/>
                    </a:outerShdw>
                  </a:effectLst>
                </a:rPr>
                <a:t>b=1000</a:t>
              </a:r>
            </a:p>
          </p:txBody>
        </p:sp>
        <p:sp>
          <p:nvSpPr>
            <p:cNvPr id="61454" name="Rectangle 14"/>
            <p:cNvSpPr>
              <a:spLocks noChangeArrowheads="1"/>
            </p:cNvSpPr>
            <p:nvPr/>
          </p:nvSpPr>
          <p:spPr bwMode="auto">
            <a:xfrm>
              <a:off x="3198" y="1480"/>
              <a:ext cx="606" cy="291"/>
            </a:xfrm>
            <a:prstGeom prst="rect">
              <a:avLst/>
            </a:prstGeom>
            <a:noFill/>
            <a:ln w="9525" algn="ctr">
              <a:noFill/>
              <a:miter lim="800000"/>
              <a:headEnd/>
              <a:tailEnd/>
            </a:ln>
            <a:effectLst/>
          </p:spPr>
          <p:txBody>
            <a:bodyPr wrap="none">
              <a:spAutoFit/>
            </a:bodyPr>
            <a:lstStyle/>
            <a:p>
              <a:r>
                <a:rPr lang="en-US" altLang="ja-JP" sz="2400" u="sng" dirty="0">
                  <a:solidFill>
                    <a:schemeClr val="tx2"/>
                  </a:solidFill>
                  <a:effectLst>
                    <a:outerShdw blurRad="38100" dist="38100" dir="2700000" algn="tl">
                      <a:srgbClr val="000000"/>
                    </a:outerShdw>
                  </a:effectLst>
                </a:rPr>
                <a:t>10000</a:t>
              </a:r>
            </a:p>
          </p:txBody>
        </p:sp>
        <p:sp>
          <p:nvSpPr>
            <p:cNvPr id="61457" name="Rectangle 17"/>
            <p:cNvSpPr>
              <a:spLocks noChangeArrowheads="1"/>
            </p:cNvSpPr>
            <p:nvPr/>
          </p:nvSpPr>
          <p:spPr bwMode="auto">
            <a:xfrm>
              <a:off x="2562" y="1933"/>
              <a:ext cx="544" cy="288"/>
            </a:xfrm>
            <a:prstGeom prst="rect">
              <a:avLst/>
            </a:prstGeom>
            <a:noFill/>
            <a:ln w="9525" algn="ctr">
              <a:noFill/>
              <a:miter lim="800000"/>
              <a:headEnd/>
              <a:tailEnd/>
            </a:ln>
            <a:effectLst/>
          </p:spPr>
          <p:txBody>
            <a:bodyPr wrap="none">
              <a:spAutoFit/>
            </a:bodyPr>
            <a:lstStyle/>
            <a:p>
              <a:r>
                <a:rPr lang="en-US" altLang="ja-JP" sz="2400">
                  <a:solidFill>
                    <a:schemeClr val="tx2"/>
                  </a:solidFill>
                  <a:effectLst>
                    <a:outerShdw blurRad="38100" dist="38100" dir="2700000" algn="tl">
                      <a:srgbClr val="000000"/>
                    </a:outerShdw>
                  </a:effectLst>
                </a:rPr>
                <a:t>7000</a:t>
              </a:r>
            </a:p>
          </p:txBody>
        </p:sp>
        <p:sp>
          <p:nvSpPr>
            <p:cNvPr id="61459" name="Rectangle 19"/>
            <p:cNvSpPr>
              <a:spLocks noChangeArrowheads="1"/>
            </p:cNvSpPr>
            <p:nvPr/>
          </p:nvSpPr>
          <p:spPr bwMode="auto">
            <a:xfrm>
              <a:off x="2109" y="2115"/>
              <a:ext cx="544" cy="288"/>
            </a:xfrm>
            <a:prstGeom prst="rect">
              <a:avLst/>
            </a:prstGeom>
            <a:noFill/>
            <a:ln w="9525" algn="ctr">
              <a:noFill/>
              <a:miter lim="800000"/>
              <a:headEnd/>
              <a:tailEnd/>
            </a:ln>
            <a:effectLst/>
          </p:spPr>
          <p:txBody>
            <a:bodyPr wrap="none">
              <a:spAutoFit/>
            </a:bodyPr>
            <a:lstStyle/>
            <a:p>
              <a:r>
                <a:rPr lang="en-US" altLang="ja-JP" sz="2400">
                  <a:solidFill>
                    <a:schemeClr val="tx2"/>
                  </a:solidFill>
                  <a:effectLst>
                    <a:outerShdw blurRad="38100" dist="38100" dir="2700000" algn="tl">
                      <a:srgbClr val="000000"/>
                    </a:outerShdw>
                  </a:effectLst>
                </a:rPr>
                <a:t>4000</a:t>
              </a:r>
            </a:p>
          </p:txBody>
        </p:sp>
      </p:grpSp>
      <p:grpSp>
        <p:nvGrpSpPr>
          <p:cNvPr id="11" name="グループ化 10"/>
          <p:cNvGrpSpPr/>
          <p:nvPr/>
        </p:nvGrpSpPr>
        <p:grpSpPr>
          <a:xfrm>
            <a:off x="1817600" y="6058160"/>
            <a:ext cx="428628" cy="357984"/>
            <a:chOff x="2870740" y="4740594"/>
            <a:chExt cx="428628" cy="357984"/>
          </a:xfrm>
        </p:grpSpPr>
        <p:cxnSp>
          <p:nvCxnSpPr>
            <p:cNvPr id="12" name="直線コネクタ 11"/>
            <p:cNvCxnSpPr/>
            <p:nvPr/>
          </p:nvCxnSpPr>
          <p:spPr>
            <a:xfrm rot="16200000" flipH="1">
              <a:off x="2913085" y="4913357"/>
              <a:ext cx="357984" cy="1245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3" name="グループ化 41"/>
            <p:cNvGrpSpPr/>
            <p:nvPr/>
          </p:nvGrpSpPr>
          <p:grpSpPr>
            <a:xfrm>
              <a:off x="2870740" y="4946040"/>
              <a:ext cx="428628" cy="1588"/>
              <a:chOff x="2857488" y="2214554"/>
              <a:chExt cx="428628" cy="1588"/>
            </a:xfrm>
          </p:grpSpPr>
          <p:cxnSp>
            <p:nvCxnSpPr>
              <p:cNvPr id="14" name="直線矢印コネクタ 13"/>
              <p:cNvCxnSpPr/>
              <p:nvPr/>
            </p:nvCxnSpPr>
            <p:spPr>
              <a:xfrm rot="10800000">
                <a:off x="2857488" y="2214554"/>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3071802" y="2214554"/>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sp>
        <p:nvSpPr>
          <p:cNvPr id="16" name="正方形/長方形 15"/>
          <p:cNvSpPr/>
          <p:nvPr/>
        </p:nvSpPr>
        <p:spPr>
          <a:xfrm>
            <a:off x="3880682" y="-24"/>
            <a:ext cx="1477136" cy="400110"/>
          </a:xfrm>
          <a:prstGeom prst="rect">
            <a:avLst/>
          </a:prstGeom>
        </p:spPr>
        <p:txBody>
          <a:bodyPr wrap="none">
            <a:spAutoFit/>
          </a:bodyPr>
          <a:lstStyle/>
          <a:p>
            <a:r>
              <a:rPr lang="en-US" altLang="ja-JP" sz="2000" dirty="0" smtClean="0"/>
              <a:t>a short term</a:t>
            </a:r>
            <a:endParaRPr lang="ja-JP" alt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14"/>
          <p:cNvPicPr>
            <a:picLocks noChangeAspect="1" noChangeArrowheads="1"/>
          </p:cNvPicPr>
          <p:nvPr/>
        </p:nvPicPr>
        <p:blipFill>
          <a:blip r:embed="rId4"/>
          <a:srcRect/>
          <a:stretch>
            <a:fillRect/>
          </a:stretch>
        </p:blipFill>
        <p:spPr bwMode="auto">
          <a:xfrm>
            <a:off x="4929190" y="3491806"/>
            <a:ext cx="3286148" cy="2437524"/>
          </a:xfrm>
          <a:prstGeom prst="rect">
            <a:avLst/>
          </a:prstGeom>
          <a:noFill/>
          <a:ln w="9525">
            <a:noFill/>
            <a:miter lim="800000"/>
            <a:headEnd/>
            <a:tailEnd/>
          </a:ln>
          <a:effectLst/>
        </p:spPr>
      </p:pic>
      <p:pic>
        <p:nvPicPr>
          <p:cNvPr id="38" name="Picture 2"/>
          <p:cNvPicPr>
            <a:picLocks noGrp="1" noChangeAspect="1" noChangeArrowheads="1"/>
          </p:cNvPicPr>
          <p:nvPr>
            <p:ph idx="1"/>
          </p:nvPr>
        </p:nvPicPr>
        <p:blipFill>
          <a:blip r:embed="rId5"/>
          <a:srcRect/>
          <a:stretch>
            <a:fillRect/>
          </a:stretch>
        </p:blipFill>
        <p:spPr bwMode="auto">
          <a:xfrm>
            <a:off x="5072066" y="714356"/>
            <a:ext cx="3643338" cy="1960853"/>
          </a:xfrm>
          <a:prstGeom prst="rect">
            <a:avLst/>
          </a:prstGeom>
          <a:noFill/>
          <a:ln w="9525">
            <a:noFill/>
            <a:miter lim="800000"/>
            <a:headEnd/>
            <a:tailEnd/>
          </a:ln>
          <a:effectLst/>
        </p:spPr>
      </p:pic>
      <p:sp>
        <p:nvSpPr>
          <p:cNvPr id="11" name="テキスト ボックス 10"/>
          <p:cNvSpPr txBox="1"/>
          <p:nvPr/>
        </p:nvSpPr>
        <p:spPr>
          <a:xfrm>
            <a:off x="2500298" y="-500090"/>
            <a:ext cx="2928958" cy="307777"/>
          </a:xfrm>
          <a:prstGeom prst="rect">
            <a:avLst/>
          </a:prstGeom>
          <a:noFill/>
        </p:spPr>
        <p:txBody>
          <a:bodyPr wrap="square" rtlCol="0">
            <a:spAutoFit/>
          </a:bodyPr>
          <a:lstStyle/>
          <a:p>
            <a:r>
              <a:rPr kumimoji="1" lang="en-US" altLang="ja-JP" sz="1400" dirty="0" smtClean="0"/>
              <a:t>22,103ch</a:t>
            </a:r>
            <a:endParaRPr kumimoji="1" lang="ja-JP" altLang="en-US" sz="1400" dirty="0"/>
          </a:p>
        </p:txBody>
      </p:sp>
      <p:graphicFrame>
        <p:nvGraphicFramePr>
          <p:cNvPr id="63491" name="Object 3"/>
          <p:cNvGraphicFramePr>
            <a:graphicFrameLocks noChangeAspect="1"/>
          </p:cNvGraphicFramePr>
          <p:nvPr/>
        </p:nvGraphicFramePr>
        <p:xfrm>
          <a:off x="833438" y="1357313"/>
          <a:ext cx="3368675" cy="396875"/>
        </p:xfrm>
        <a:graphic>
          <a:graphicData uri="http://schemas.openxmlformats.org/presentationml/2006/ole">
            <p:oleObj spid="_x0000_s63491" name="数式" r:id="rId6" imgW="1739880" imgH="203040" progId="Equation.3">
              <p:embed/>
            </p:oleObj>
          </a:graphicData>
        </a:graphic>
      </p:graphicFrame>
      <p:grpSp>
        <p:nvGrpSpPr>
          <p:cNvPr id="13" name="グループ化 12"/>
          <p:cNvGrpSpPr/>
          <p:nvPr/>
        </p:nvGrpSpPr>
        <p:grpSpPr>
          <a:xfrm>
            <a:off x="773088" y="1785926"/>
            <a:ext cx="4941920" cy="1500844"/>
            <a:chOff x="844526" y="3743340"/>
            <a:chExt cx="4941920" cy="1500844"/>
          </a:xfrm>
        </p:grpSpPr>
        <p:sp>
          <p:nvSpPr>
            <p:cNvPr id="14" name="Rectangle 3"/>
            <p:cNvSpPr txBox="1">
              <a:spLocks noChangeArrowheads="1"/>
            </p:cNvSpPr>
            <p:nvPr/>
          </p:nvSpPr>
          <p:spPr>
            <a:xfrm>
              <a:off x="844526" y="3743340"/>
              <a:ext cx="3656036" cy="542916"/>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1" lang="en-US" altLang="ja-JP" sz="2800" b="1" i="1" u="none" strike="noStrike" kern="1200" cap="none" spc="0" normalizeH="0" baseline="0" noProof="0" dirty="0" smtClean="0">
                  <a:ln>
                    <a:noFill/>
                  </a:ln>
                  <a:solidFill>
                    <a:schemeClr val="tx1"/>
                  </a:solidFill>
                  <a:effectLst/>
                  <a:uLnTx/>
                  <a:uFillTx/>
                  <a:latin typeface="+mn-lt"/>
                  <a:ea typeface="+mn-ea"/>
                  <a:cs typeface="+mn-cs"/>
                </a:rPr>
                <a:t>x</a:t>
              </a:r>
              <a:r>
                <a:rPr kumimoji="1" lang="en-US" altLang="ja-JP" sz="1400" b="1" i="0" u="none" strike="noStrike" kern="1200" cap="none" spc="0" normalizeH="0" baseline="0" noProof="0" dirty="0" smtClean="0">
                  <a:ln>
                    <a:noFill/>
                  </a:ln>
                  <a:solidFill>
                    <a:schemeClr val="tx1"/>
                  </a:solidFill>
                  <a:effectLst/>
                  <a:uLnTx/>
                  <a:uFillTx/>
                  <a:latin typeface="+mn-lt"/>
                  <a:ea typeface="+mn-ea"/>
                  <a:cs typeface="+mn-cs"/>
                </a:rPr>
                <a:t>1</a:t>
              </a:r>
              <a:r>
                <a:rPr kumimoji="1" lang="en-US" altLang="ja-JP" sz="2800" b="0" i="0" u="none" strike="noStrike" kern="1200" cap="none" spc="0" normalizeH="0" baseline="0" noProof="0" dirty="0" smtClean="0">
                  <a:ln>
                    <a:noFill/>
                  </a:ln>
                  <a:solidFill>
                    <a:schemeClr val="tx1"/>
                  </a:solidFill>
                  <a:effectLst/>
                  <a:uLnTx/>
                  <a:uFillTx/>
                  <a:latin typeface="+mn-lt"/>
                  <a:ea typeface="+mn-ea"/>
                  <a:cs typeface="+mn-cs"/>
                </a:rPr>
                <a:t>= (</a:t>
              </a:r>
              <a:r>
                <a:rPr kumimoji="1" lang="en-US" altLang="ja-JP" sz="2000" b="0" i="0" u="none" strike="noStrike" kern="1200" cap="none" spc="0" normalizeH="0" baseline="0" noProof="0" dirty="0" smtClean="0">
                  <a:ln>
                    <a:noFill/>
                  </a:ln>
                  <a:solidFill>
                    <a:schemeClr val="tx1"/>
                  </a:solidFill>
                  <a:effectLst/>
                  <a:uLnTx/>
                  <a:uFillTx/>
                  <a:latin typeface="+mn-lt"/>
                  <a:ea typeface="+mn-ea"/>
                  <a:cs typeface="+mn-cs"/>
                </a:rPr>
                <a:t>1</a:t>
              </a:r>
              <a:r>
                <a:rPr kumimoji="1" lang="en-US" altLang="ja-JP" sz="2000" b="0" i="1" u="none" strike="noStrike" kern="1200" cap="none" spc="0" normalizeH="0" baseline="0" noProof="0" dirty="0" smtClean="0">
                  <a:ln>
                    <a:noFill/>
                  </a:ln>
                  <a:solidFill>
                    <a:schemeClr val="tx1"/>
                  </a:solidFill>
                  <a:effectLst/>
                  <a:uLnTx/>
                  <a:uFillTx/>
                  <a:latin typeface="+mn-lt"/>
                  <a:ea typeface="+mn-ea"/>
                  <a:cs typeface="+mn-cs"/>
                </a:rPr>
                <a:t>, 2, </a:t>
              </a:r>
              <a:r>
                <a:rPr kumimoji="1" lang="en-US" altLang="ja-JP" sz="2000" b="0" i="0" u="none" strike="noStrike" kern="1200" cap="none" spc="0" normalizeH="0" baseline="0" noProof="0" dirty="0" smtClean="0">
                  <a:ln>
                    <a:noFill/>
                  </a:ln>
                  <a:solidFill>
                    <a:schemeClr val="tx1"/>
                  </a:solidFill>
                  <a:effectLst/>
                  <a:uLnTx/>
                  <a:uFillTx/>
                  <a:latin typeface="+mn-lt"/>
                  <a:ea typeface="+mn-ea"/>
                  <a:cs typeface="+mn-cs"/>
                </a:rPr>
                <a:t>3</a:t>
              </a:r>
              <a:r>
                <a:rPr kumimoji="1" lang="en-US" altLang="ja-JP" sz="2000" b="0" i="1" u="none" strike="noStrike" kern="1200" cap="none" spc="0" normalizeH="0" baseline="0" noProof="0" dirty="0" smtClean="0">
                  <a:ln>
                    <a:noFill/>
                  </a:ln>
                  <a:solidFill>
                    <a:schemeClr val="tx1"/>
                  </a:solidFill>
                  <a:effectLst/>
                  <a:uLnTx/>
                  <a:uFillTx/>
                  <a:latin typeface="+mn-lt"/>
                  <a:ea typeface="+mn-ea"/>
                  <a:cs typeface="+mn-cs"/>
                </a:rPr>
                <a:t>, </a:t>
              </a:r>
              <a:r>
                <a:rPr lang="en-US" altLang="ja-JP" sz="2000" dirty="0" smtClean="0"/>
                <a:t>4</a:t>
              </a:r>
              <a:r>
                <a:rPr kumimoji="1" lang="en-US" altLang="ja-JP" sz="2800" b="0" i="0" u="none" strike="noStrike" kern="1200" cap="none" spc="0" normalizeH="0" baseline="0" noProof="0" dirty="0" smtClean="0">
                  <a:ln>
                    <a:noFill/>
                  </a:ln>
                  <a:solidFill>
                    <a:schemeClr val="tx1"/>
                  </a:solidFill>
                  <a:effectLst/>
                  <a:uLnTx/>
                  <a:uFillTx/>
                  <a:latin typeface="+mn-lt"/>
                  <a:ea typeface="+mn-ea"/>
                  <a:cs typeface="+mn-cs"/>
                </a:rPr>
                <a:t>) → </a:t>
              </a:r>
              <a:r>
                <a:rPr lang="en-US" altLang="ja-JP" sz="2800" i="1" dirty="0" smtClean="0"/>
                <a:t>x</a:t>
              </a:r>
              <a:r>
                <a:rPr lang="en-US" altLang="ja-JP" sz="1400" dirty="0" smtClean="0"/>
                <a:t>2</a:t>
              </a:r>
              <a:r>
                <a:rPr kumimoji="1" lang="en-US" altLang="ja-JP" sz="2800" b="0" i="0" u="none" strike="noStrike" kern="1200" cap="none" spc="0" normalizeH="0" baseline="0" noProof="0" dirty="0" smtClean="0">
                  <a:ln>
                    <a:noFill/>
                  </a:ln>
                  <a:solidFill>
                    <a:schemeClr val="tx1"/>
                  </a:solidFill>
                  <a:effectLst/>
                  <a:uLnTx/>
                  <a:uFillTx/>
                  <a:latin typeface="+mn-lt"/>
                  <a:ea typeface="+mn-ea"/>
                  <a:cs typeface="+mn-cs"/>
                </a:rPr>
                <a:t> = (</a:t>
              </a:r>
              <a:r>
                <a:rPr lang="en-US" altLang="ja-JP" sz="2000" dirty="0" smtClean="0"/>
                <a:t>5</a:t>
              </a:r>
              <a:r>
                <a:rPr kumimoji="1" lang="en-US" altLang="ja-JP" sz="2800" b="0" i="0" u="none" strike="noStrike" kern="1200" cap="none" spc="0" normalizeH="0" baseline="0" noProof="0" dirty="0" smtClean="0">
                  <a:ln>
                    <a:noFill/>
                  </a:ln>
                  <a:solidFill>
                    <a:schemeClr val="tx1"/>
                  </a:solidFill>
                  <a:effectLst/>
                  <a:uLnTx/>
                  <a:uFillTx/>
                  <a:latin typeface="+mn-lt"/>
                  <a:ea typeface="+mn-ea"/>
                  <a:cs typeface="+mn-cs"/>
                </a:rPr>
                <a:t>)</a:t>
              </a:r>
              <a:r>
                <a:rPr kumimoji="1" lang="ja-JP" altLang="en-US" sz="28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1" lang="en-US" altLang="ja-JP"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Rectangle 16"/>
            <p:cNvSpPr>
              <a:spLocks noChangeArrowheads="1"/>
            </p:cNvSpPr>
            <p:nvPr/>
          </p:nvSpPr>
          <p:spPr bwMode="auto">
            <a:xfrm>
              <a:off x="857224" y="4344724"/>
              <a:ext cx="4929222" cy="523220"/>
            </a:xfrm>
            <a:prstGeom prst="rect">
              <a:avLst/>
            </a:prstGeom>
            <a:noFill/>
            <a:ln w="9525" algn="ctr">
              <a:noFill/>
              <a:miter lim="800000"/>
              <a:headEnd/>
              <a:tailEnd/>
            </a:ln>
            <a:effectLst/>
          </p:spPr>
          <p:txBody>
            <a:bodyPr wrap="square">
              <a:spAutoFit/>
            </a:bodyPr>
            <a:lstStyle/>
            <a:p>
              <a:r>
                <a:rPr lang="en-US" altLang="ja-JP" sz="2800" b="1" i="1" dirty="0">
                  <a:effectLst/>
                </a:rPr>
                <a:t>x</a:t>
              </a:r>
              <a:r>
                <a:rPr lang="en-US" altLang="ja-JP" sz="1400" b="1" dirty="0">
                  <a:effectLst/>
                </a:rPr>
                <a:t>100</a:t>
              </a:r>
              <a:r>
                <a:rPr lang="en-US" altLang="ja-JP" sz="2800" dirty="0">
                  <a:effectLst/>
                </a:rPr>
                <a:t>=(</a:t>
              </a:r>
              <a:r>
                <a:rPr lang="en-US" altLang="ja-JP" sz="2000" dirty="0">
                  <a:effectLst/>
                </a:rPr>
                <a:t>100</a:t>
              </a:r>
              <a:r>
                <a:rPr lang="en-US" altLang="ja-JP" sz="2000" i="1" dirty="0">
                  <a:effectLst/>
                </a:rPr>
                <a:t>, </a:t>
              </a:r>
              <a:r>
                <a:rPr lang="en-US" altLang="ja-JP" sz="2000" dirty="0" smtClean="0">
                  <a:effectLst/>
                </a:rPr>
                <a:t>101</a:t>
              </a:r>
              <a:r>
                <a:rPr lang="en-US" altLang="ja-JP" sz="2000" i="1" dirty="0" smtClean="0">
                  <a:effectLst/>
                </a:rPr>
                <a:t>, </a:t>
              </a:r>
              <a:r>
                <a:rPr lang="en-US" altLang="ja-JP" sz="2000" dirty="0" smtClean="0">
                  <a:effectLst/>
                </a:rPr>
                <a:t>102</a:t>
              </a:r>
              <a:r>
                <a:rPr lang="en-US" altLang="ja-JP" sz="2000" i="1" dirty="0" smtClean="0">
                  <a:effectLst/>
                </a:rPr>
                <a:t>,</a:t>
              </a:r>
              <a:r>
                <a:rPr lang="en-US" altLang="ja-JP" sz="2000" dirty="0" smtClean="0">
                  <a:effectLst/>
                </a:rPr>
                <a:t>103</a:t>
              </a:r>
              <a:r>
                <a:rPr lang="en-US" altLang="ja-JP" sz="2800" dirty="0" smtClean="0">
                  <a:effectLst/>
                </a:rPr>
                <a:t>) </a:t>
              </a:r>
              <a:r>
                <a:rPr lang="en-US" altLang="ja-JP" sz="2800" dirty="0">
                  <a:effectLst/>
                </a:rPr>
                <a:t>→</a:t>
              </a:r>
              <a:r>
                <a:rPr lang="en-US" altLang="ja-JP" sz="2800" dirty="0">
                  <a:effectLst>
                    <a:outerShdw blurRad="38100" dist="38100" dir="2700000" algn="tl">
                      <a:srgbClr val="000000"/>
                    </a:outerShdw>
                  </a:effectLst>
                </a:rPr>
                <a:t> </a:t>
              </a:r>
              <a:r>
                <a:rPr lang="en-US" altLang="ja-JP" sz="2800" i="1" dirty="0" smtClean="0"/>
                <a:t>x</a:t>
              </a:r>
              <a:r>
                <a:rPr lang="en-US" altLang="ja-JP" sz="1400" dirty="0" smtClean="0">
                  <a:effectLst/>
                </a:rPr>
                <a:t>101</a:t>
              </a:r>
              <a:r>
                <a:rPr lang="en-US" altLang="ja-JP" sz="2800" dirty="0" smtClean="0">
                  <a:effectLst/>
                </a:rPr>
                <a:t> </a:t>
              </a:r>
              <a:r>
                <a:rPr lang="en-US" altLang="ja-JP" sz="2800" dirty="0">
                  <a:effectLst/>
                </a:rPr>
                <a:t>= </a:t>
              </a:r>
              <a:r>
                <a:rPr lang="en-US" altLang="ja-JP" sz="2800" dirty="0" smtClean="0">
                  <a:effectLst/>
                </a:rPr>
                <a:t>(</a:t>
              </a:r>
              <a:r>
                <a:rPr lang="en-US" altLang="ja-JP" sz="2000" dirty="0" smtClean="0"/>
                <a:t>104</a:t>
              </a:r>
              <a:r>
                <a:rPr lang="en-US" altLang="ja-JP" sz="2800" dirty="0" smtClean="0">
                  <a:effectLst/>
                </a:rPr>
                <a:t>) </a:t>
              </a:r>
              <a:endParaRPr lang="en-US" altLang="ja-JP" sz="2800" dirty="0">
                <a:effectLst/>
              </a:endParaRPr>
            </a:p>
          </p:txBody>
        </p:sp>
        <p:sp>
          <p:nvSpPr>
            <p:cNvPr id="16" name="Rectangle 18"/>
            <p:cNvSpPr>
              <a:spLocks noChangeArrowheads="1"/>
            </p:cNvSpPr>
            <p:nvPr/>
          </p:nvSpPr>
          <p:spPr bwMode="auto">
            <a:xfrm>
              <a:off x="857224" y="4720964"/>
              <a:ext cx="2357454" cy="523220"/>
            </a:xfrm>
            <a:prstGeom prst="rect">
              <a:avLst/>
            </a:prstGeom>
            <a:noFill/>
            <a:ln w="9525" algn="ctr">
              <a:noFill/>
              <a:miter lim="800000"/>
              <a:headEnd/>
              <a:tailEnd/>
            </a:ln>
            <a:effectLst/>
          </p:spPr>
          <p:txBody>
            <a:bodyPr wrap="square">
              <a:spAutoFit/>
            </a:bodyPr>
            <a:lstStyle/>
            <a:p>
              <a:r>
                <a:rPr lang="en-US" altLang="ja-JP" sz="2800" b="1" i="1" dirty="0" err="1">
                  <a:effectLst/>
                </a:rPr>
                <a:t>c</a:t>
              </a:r>
              <a:r>
                <a:rPr lang="en-US" altLang="ja-JP" sz="1400" b="1" i="1" dirty="0" err="1">
                  <a:effectLst/>
                </a:rPr>
                <a:t>j</a:t>
              </a:r>
              <a:r>
                <a:rPr lang="en-US" altLang="ja-JP" sz="2800" b="1" i="1" dirty="0">
                  <a:effectLst/>
                </a:rPr>
                <a:t> </a:t>
              </a:r>
              <a:r>
                <a:rPr lang="en-US" altLang="ja-JP" sz="2800" dirty="0">
                  <a:effectLst/>
                </a:rPr>
                <a:t>= </a:t>
              </a:r>
              <a:r>
                <a:rPr lang="en-US" altLang="ja-JP" sz="2800" b="1" i="1" dirty="0" err="1">
                  <a:effectLst/>
                </a:rPr>
                <a:t>x</a:t>
              </a:r>
              <a:r>
                <a:rPr lang="en-US" altLang="ja-JP" sz="1400" b="1" i="1" dirty="0" err="1">
                  <a:effectLst/>
                </a:rPr>
                <a:t>j</a:t>
              </a:r>
              <a:r>
                <a:rPr lang="en-US" altLang="ja-JP" sz="1400" b="1" i="1" dirty="0">
                  <a:effectLst/>
                </a:rPr>
                <a:t> </a:t>
              </a:r>
              <a:r>
                <a:rPr lang="en-US" altLang="ja-JP" sz="2800" b="1" i="1" dirty="0">
                  <a:effectLst/>
                </a:rPr>
                <a:t> </a:t>
              </a:r>
              <a:r>
                <a:rPr lang="en-US" altLang="ja-JP" sz="2800" b="1" i="1" dirty="0" smtClean="0">
                  <a:effectLst/>
                </a:rPr>
                <a:t>,  </a:t>
              </a:r>
              <a:r>
                <a:rPr lang="en-US" altLang="ja-JP" sz="2000" i="1" dirty="0" smtClean="0">
                  <a:effectLst/>
                </a:rPr>
                <a:t>j=</a:t>
              </a:r>
              <a:r>
                <a:rPr lang="en-US" altLang="ja-JP" sz="2000" dirty="0" smtClean="0">
                  <a:effectLst/>
                </a:rPr>
                <a:t>1</a:t>
              </a:r>
              <a:r>
                <a:rPr lang="en-US" altLang="ja-JP" sz="2000" dirty="0">
                  <a:effectLst/>
                </a:rPr>
                <a:t>,…,100</a:t>
              </a:r>
            </a:p>
          </p:txBody>
        </p:sp>
        <p:cxnSp>
          <p:nvCxnSpPr>
            <p:cNvPr id="17" name="直線コネクタ 16"/>
            <p:cNvCxnSpPr/>
            <p:nvPr/>
          </p:nvCxnSpPr>
          <p:spPr>
            <a:xfrm rot="5400000">
              <a:off x="1035819" y="4321181"/>
              <a:ext cx="214314" cy="1588"/>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rot="5400000">
              <a:off x="2822563" y="4321181"/>
              <a:ext cx="214314" cy="1588"/>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grpSp>
      <p:cxnSp>
        <p:nvCxnSpPr>
          <p:cNvPr id="20" name="直線コネクタ 19"/>
          <p:cNvCxnSpPr/>
          <p:nvPr/>
        </p:nvCxnSpPr>
        <p:spPr>
          <a:xfrm>
            <a:off x="396347" y="3429000"/>
            <a:ext cx="7247487"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nvGrpSpPr>
          <p:cNvPr id="23" name="グループ化 22"/>
          <p:cNvGrpSpPr/>
          <p:nvPr/>
        </p:nvGrpSpPr>
        <p:grpSpPr>
          <a:xfrm>
            <a:off x="662913" y="1329583"/>
            <a:ext cx="148999" cy="1930415"/>
            <a:chOff x="571472" y="3214685"/>
            <a:chExt cx="148999" cy="1930415"/>
          </a:xfrm>
        </p:grpSpPr>
        <p:cxnSp>
          <p:nvCxnSpPr>
            <p:cNvPr id="24" name="直線コネクタ 23"/>
            <p:cNvCxnSpPr/>
            <p:nvPr/>
          </p:nvCxnSpPr>
          <p:spPr>
            <a:xfrm rot="10800000">
              <a:off x="577595" y="3220809"/>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rot="5400000">
              <a:off x="-390276" y="4176435"/>
              <a:ext cx="1929621" cy="61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571472" y="5143512"/>
              <a:ext cx="142876" cy="15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31" name="正方形/長方形 30"/>
          <p:cNvSpPr/>
          <p:nvPr/>
        </p:nvSpPr>
        <p:spPr>
          <a:xfrm>
            <a:off x="785786" y="3429000"/>
            <a:ext cx="6592204" cy="523220"/>
          </a:xfrm>
          <a:prstGeom prst="rect">
            <a:avLst/>
          </a:prstGeom>
        </p:spPr>
        <p:txBody>
          <a:bodyPr wrap="square">
            <a:spAutoFit/>
          </a:bodyPr>
          <a:lstStyle/>
          <a:p>
            <a:r>
              <a:rPr lang="en-US" altLang="ja-JP" sz="2000" dirty="0" smtClean="0"/>
              <a:t>initial vectors</a:t>
            </a:r>
            <a:r>
              <a:rPr lang="ja-JP" altLang="en-US" dirty="0" smtClean="0"/>
              <a:t>　</a:t>
            </a:r>
            <a:r>
              <a:rPr lang="en-US" altLang="ja-JP" b="1" i="1" dirty="0" smtClean="0"/>
              <a:t> </a:t>
            </a:r>
            <a:r>
              <a:rPr lang="en-US" altLang="ja-JP" sz="2800" b="1" i="1" dirty="0" smtClean="0"/>
              <a:t>x</a:t>
            </a:r>
            <a:r>
              <a:rPr lang="en-US" altLang="ja-JP" sz="1400" b="1" dirty="0" smtClean="0"/>
              <a:t>1,</a:t>
            </a:r>
            <a:r>
              <a:rPr lang="ja-JP" altLang="en-US" sz="1400" b="1" dirty="0" smtClean="0"/>
              <a:t> </a:t>
            </a:r>
            <a:r>
              <a:rPr lang="en-US" altLang="ja-JP" sz="2800" b="1" i="1" dirty="0" smtClean="0"/>
              <a:t>x</a:t>
            </a:r>
            <a:r>
              <a:rPr lang="en-US" altLang="ja-JP" sz="1400" b="1" dirty="0" smtClean="0"/>
              <a:t>51, </a:t>
            </a:r>
            <a:r>
              <a:rPr lang="en-US" altLang="ja-JP" sz="2800" b="1" i="1" dirty="0" smtClean="0"/>
              <a:t>x</a:t>
            </a:r>
            <a:r>
              <a:rPr lang="en-US" altLang="ja-JP" sz="1400" b="1" dirty="0" smtClean="0"/>
              <a:t>76, </a:t>
            </a:r>
            <a:r>
              <a:rPr lang="en-US" altLang="ja-JP" sz="2800" b="1" i="1" dirty="0" smtClean="0"/>
              <a:t>x</a:t>
            </a:r>
            <a:r>
              <a:rPr lang="en-US" altLang="ja-JP" sz="1400" b="1" dirty="0" smtClean="0"/>
              <a:t>101</a:t>
            </a:r>
            <a:endParaRPr lang="ja-JP" altLang="en-US" sz="1400" dirty="0"/>
          </a:p>
        </p:txBody>
      </p:sp>
      <p:sp>
        <p:nvSpPr>
          <p:cNvPr id="41" name="正方形/長方形 40"/>
          <p:cNvSpPr/>
          <p:nvPr/>
        </p:nvSpPr>
        <p:spPr>
          <a:xfrm>
            <a:off x="6429388" y="2643182"/>
            <a:ext cx="2214578" cy="369332"/>
          </a:xfrm>
          <a:prstGeom prst="rect">
            <a:avLst/>
          </a:prstGeom>
        </p:spPr>
        <p:txBody>
          <a:bodyPr wrap="square">
            <a:spAutoFit/>
          </a:bodyPr>
          <a:lstStyle/>
          <a:p>
            <a:r>
              <a:rPr lang="en-US" altLang="ja-JP" dirty="0" smtClean="0">
                <a:solidFill>
                  <a:prstClr val="black"/>
                </a:solidFill>
              </a:rPr>
              <a:t>sampling rate: 25ms </a:t>
            </a:r>
            <a:endParaRPr lang="ja-JP" altLang="en-US" dirty="0"/>
          </a:p>
        </p:txBody>
      </p:sp>
      <p:sp>
        <p:nvSpPr>
          <p:cNvPr id="43" name="テキスト ボックス 42"/>
          <p:cNvSpPr txBox="1"/>
          <p:nvPr/>
        </p:nvSpPr>
        <p:spPr>
          <a:xfrm>
            <a:off x="150481" y="1643050"/>
            <a:ext cx="492443" cy="1285884"/>
          </a:xfrm>
          <a:prstGeom prst="rect">
            <a:avLst/>
          </a:prstGeom>
          <a:noFill/>
        </p:spPr>
        <p:txBody>
          <a:bodyPr vert="eaVert" wrap="square" rtlCol="0">
            <a:spAutoFit/>
          </a:bodyPr>
          <a:lstStyle/>
          <a:p>
            <a:r>
              <a:rPr lang="en-US" altLang="ja-JP" sz="2000" dirty="0" smtClean="0"/>
              <a:t>for solution</a:t>
            </a:r>
            <a:endParaRPr kumimoji="1" lang="ja-JP" altLang="en-US" sz="2000" dirty="0"/>
          </a:p>
        </p:txBody>
      </p:sp>
      <p:grpSp>
        <p:nvGrpSpPr>
          <p:cNvPr id="45" name="グループ化 44"/>
          <p:cNvGrpSpPr/>
          <p:nvPr/>
        </p:nvGrpSpPr>
        <p:grpSpPr>
          <a:xfrm>
            <a:off x="708348" y="285728"/>
            <a:ext cx="2149140" cy="523220"/>
            <a:chOff x="571471" y="2714620"/>
            <a:chExt cx="1857389" cy="523220"/>
          </a:xfrm>
        </p:grpSpPr>
        <p:sp>
          <p:nvSpPr>
            <p:cNvPr id="47" name="正方形/長方形 46"/>
            <p:cNvSpPr/>
            <p:nvPr/>
          </p:nvSpPr>
          <p:spPr>
            <a:xfrm>
              <a:off x="571471" y="2714620"/>
              <a:ext cx="1857389" cy="523220"/>
            </a:xfrm>
            <a:prstGeom prst="rect">
              <a:avLst/>
            </a:prstGeom>
          </p:spPr>
          <p:txBody>
            <a:bodyPr wrap="square">
              <a:spAutoFit/>
            </a:bodyPr>
            <a:lstStyle/>
            <a:p>
              <a:r>
                <a:rPr lang="en-US" altLang="ja-JP" sz="2800" dirty="0" smtClean="0"/>
                <a:t>a long term</a:t>
              </a:r>
              <a:endParaRPr lang="ja-JP" altLang="en-US" sz="2800" dirty="0"/>
            </a:p>
          </p:txBody>
        </p:sp>
        <p:sp>
          <p:nvSpPr>
            <p:cNvPr id="48" name="正方形/長方形 47"/>
            <p:cNvSpPr/>
            <p:nvPr/>
          </p:nvSpPr>
          <p:spPr>
            <a:xfrm>
              <a:off x="605830" y="2714620"/>
              <a:ext cx="1526989" cy="500066"/>
            </a:xfrm>
            <a:prstGeom prst="rect">
              <a:avLst/>
            </a:prstGeom>
            <a:solidFill>
              <a:schemeClr val="accent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grpSp>
      <p:grpSp>
        <p:nvGrpSpPr>
          <p:cNvPr id="63" name="グループ化 62"/>
          <p:cNvGrpSpPr/>
          <p:nvPr/>
        </p:nvGrpSpPr>
        <p:grpSpPr>
          <a:xfrm>
            <a:off x="714348" y="4506924"/>
            <a:ext cx="4500594" cy="922340"/>
            <a:chOff x="785786" y="4286256"/>
            <a:chExt cx="4143404" cy="922340"/>
          </a:xfrm>
        </p:grpSpPr>
        <p:sp>
          <p:nvSpPr>
            <p:cNvPr id="55" name="テキスト ボックス 54"/>
            <p:cNvSpPr txBox="1"/>
            <p:nvPr/>
          </p:nvSpPr>
          <p:spPr>
            <a:xfrm>
              <a:off x="785786" y="4286256"/>
              <a:ext cx="3786214" cy="707886"/>
            </a:xfrm>
            <a:prstGeom prst="rect">
              <a:avLst/>
            </a:prstGeom>
            <a:noFill/>
          </p:spPr>
          <p:txBody>
            <a:bodyPr wrap="square" rtlCol="0">
              <a:spAutoFit/>
            </a:bodyPr>
            <a:lstStyle/>
            <a:p>
              <a:r>
                <a:rPr lang="en-US" altLang="ja-JP" sz="2000" dirty="0" smtClean="0"/>
                <a:t>evaluate from the estimated function </a:t>
              </a:r>
              <a:endParaRPr lang="ja-JP" altLang="en-US" sz="2000" dirty="0"/>
            </a:p>
          </p:txBody>
        </p:sp>
        <p:grpSp>
          <p:nvGrpSpPr>
            <p:cNvPr id="57" name="グループ化 56"/>
            <p:cNvGrpSpPr/>
            <p:nvPr/>
          </p:nvGrpSpPr>
          <p:grpSpPr>
            <a:xfrm>
              <a:off x="857224" y="4714884"/>
              <a:ext cx="4071966" cy="493712"/>
              <a:chOff x="857224" y="4935552"/>
              <a:chExt cx="4071966" cy="493712"/>
            </a:xfrm>
          </p:grpSpPr>
          <p:graphicFrame>
            <p:nvGraphicFramePr>
              <p:cNvPr id="63493" name="Object 5"/>
              <p:cNvGraphicFramePr>
                <a:graphicFrameLocks noChangeAspect="1"/>
              </p:cNvGraphicFramePr>
              <p:nvPr/>
            </p:nvGraphicFramePr>
            <p:xfrm>
              <a:off x="857224" y="4935552"/>
              <a:ext cx="1708150" cy="493712"/>
            </p:xfrm>
            <a:graphic>
              <a:graphicData uri="http://schemas.openxmlformats.org/presentationml/2006/ole">
                <p:oleObj spid="_x0000_s63493" name="数式" r:id="rId7" imgW="850680" imgH="253800" progId="Equation.3">
                  <p:embed/>
                </p:oleObj>
              </a:graphicData>
            </a:graphic>
          </p:graphicFrame>
          <p:sp>
            <p:nvSpPr>
              <p:cNvPr id="49" name="テキスト ボックス 48"/>
              <p:cNvSpPr txBox="1"/>
              <p:nvPr/>
            </p:nvSpPr>
            <p:spPr>
              <a:xfrm>
                <a:off x="3428992" y="5000636"/>
                <a:ext cx="1500198" cy="400110"/>
              </a:xfrm>
              <a:prstGeom prst="rect">
                <a:avLst/>
              </a:prstGeom>
              <a:noFill/>
            </p:spPr>
            <p:txBody>
              <a:bodyPr wrap="square" rtlCol="0">
                <a:spAutoFit/>
              </a:bodyPr>
              <a:lstStyle/>
              <a:p>
                <a:r>
                  <a:rPr kumimoji="1" lang="en-US" altLang="ja-JP" sz="2000" dirty="0" smtClean="0"/>
                  <a:t>free run</a:t>
                </a:r>
                <a:endParaRPr kumimoji="1" lang="ja-JP" altLang="en-US" sz="2000" dirty="0"/>
              </a:p>
            </p:txBody>
          </p:sp>
          <p:cxnSp>
            <p:nvCxnSpPr>
              <p:cNvPr id="51" name="直線矢印コネクタ 50"/>
              <p:cNvCxnSpPr/>
              <p:nvPr/>
            </p:nvCxnSpPr>
            <p:spPr>
              <a:xfrm>
                <a:off x="2786050" y="5201698"/>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graphicFrame>
        <p:nvGraphicFramePr>
          <p:cNvPr id="63494" name="Object 6"/>
          <p:cNvGraphicFramePr>
            <a:graphicFrameLocks noChangeAspect="1"/>
          </p:cNvGraphicFramePr>
          <p:nvPr/>
        </p:nvGraphicFramePr>
        <p:xfrm>
          <a:off x="857224" y="4000504"/>
          <a:ext cx="3111500" cy="395287"/>
        </p:xfrm>
        <a:graphic>
          <a:graphicData uri="http://schemas.openxmlformats.org/presentationml/2006/ole">
            <p:oleObj spid="_x0000_s63494" name="数式" r:id="rId8" imgW="1549080" imgH="203040" progId="Equation.3">
              <p:embed/>
            </p:oleObj>
          </a:graphicData>
        </a:graphic>
      </p:graphicFrame>
      <p:graphicFrame>
        <p:nvGraphicFramePr>
          <p:cNvPr id="54" name="Object 6"/>
          <p:cNvGraphicFramePr>
            <a:graphicFrameLocks noChangeAspect="1"/>
          </p:cNvGraphicFramePr>
          <p:nvPr/>
        </p:nvGraphicFramePr>
        <p:xfrm>
          <a:off x="785786" y="6219848"/>
          <a:ext cx="6478587" cy="495300"/>
        </p:xfrm>
        <a:graphic>
          <a:graphicData uri="http://schemas.openxmlformats.org/presentationml/2006/ole">
            <p:oleObj spid="_x0000_s63495" name="数式" r:id="rId9" imgW="3225600" imgH="253800" progId="Equation.3">
              <p:embed/>
            </p:oleObj>
          </a:graphicData>
        </a:graphic>
      </p:graphicFrame>
      <p:sp>
        <p:nvSpPr>
          <p:cNvPr id="64" name="テキスト ボックス 63"/>
          <p:cNvSpPr txBox="1"/>
          <p:nvPr/>
        </p:nvSpPr>
        <p:spPr>
          <a:xfrm>
            <a:off x="714348" y="5568751"/>
            <a:ext cx="4929222" cy="523220"/>
          </a:xfrm>
          <a:prstGeom prst="rect">
            <a:avLst/>
          </a:prstGeom>
          <a:noFill/>
        </p:spPr>
        <p:txBody>
          <a:bodyPr wrap="square" rtlCol="0">
            <a:spAutoFit/>
          </a:bodyPr>
          <a:lstStyle/>
          <a:p>
            <a:r>
              <a:rPr kumimoji="1" lang="en-US" altLang="ja-JP" sz="2000" dirty="0" smtClean="0"/>
              <a:t>EX.  initial vector</a:t>
            </a:r>
            <a:r>
              <a:rPr lang="en-US" altLang="ja-JP" sz="2000" b="1" i="1" dirty="0" smtClean="0"/>
              <a:t> </a:t>
            </a:r>
            <a:r>
              <a:rPr lang="en-US" altLang="ja-JP" sz="2800" b="1" i="1" dirty="0" smtClean="0"/>
              <a:t>x</a:t>
            </a:r>
            <a:r>
              <a:rPr lang="en-US" altLang="ja-JP" sz="1400" b="1" i="1" dirty="0" smtClean="0"/>
              <a:t>76</a:t>
            </a:r>
            <a:r>
              <a:rPr kumimoji="1" lang="en-US" altLang="ja-JP" dirty="0" smtClean="0"/>
              <a:t>:   </a:t>
            </a:r>
            <a:endParaRPr kumimoji="1" lang="ja-JP" altLang="en-US" dirty="0"/>
          </a:p>
        </p:txBody>
      </p:sp>
      <p:sp>
        <p:nvSpPr>
          <p:cNvPr id="66" name="正方形/長方形 65"/>
          <p:cNvSpPr/>
          <p:nvPr/>
        </p:nvSpPr>
        <p:spPr>
          <a:xfrm>
            <a:off x="780608" y="4902694"/>
            <a:ext cx="1928826" cy="642942"/>
          </a:xfrm>
          <a:prstGeom prst="rect">
            <a:avLst/>
          </a:prstGeom>
          <a:solidFill>
            <a:schemeClr val="accent1">
              <a:alpha val="8000"/>
            </a:schemeClr>
          </a:solidFill>
          <a:ln w="9525">
            <a:solidFill>
              <a:schemeClr val="accent1">
                <a:alpha val="2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171813" y="3955570"/>
            <a:ext cx="492443" cy="2928934"/>
          </a:xfrm>
          <a:prstGeom prst="rect">
            <a:avLst/>
          </a:prstGeom>
          <a:noFill/>
        </p:spPr>
        <p:txBody>
          <a:bodyPr vert="eaVert" wrap="square" rtlCol="0">
            <a:spAutoFit/>
          </a:bodyPr>
          <a:lstStyle/>
          <a:p>
            <a:r>
              <a:rPr lang="en-US" altLang="ja-JP" sz="2000" dirty="0" smtClean="0"/>
              <a:t>reproduction, prediction</a:t>
            </a:r>
            <a:endParaRPr kumimoji="1" lang="ja-JP" alt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p:cNvGrpSpPr/>
          <p:nvPr/>
        </p:nvGrpSpPr>
        <p:grpSpPr>
          <a:xfrm>
            <a:off x="3589923" y="53008"/>
            <a:ext cx="3196655" cy="6804992"/>
            <a:chOff x="4742434" y="53008"/>
            <a:chExt cx="3196655" cy="6804992"/>
          </a:xfrm>
        </p:grpSpPr>
        <p:pic>
          <p:nvPicPr>
            <p:cNvPr id="89092" name="Picture 4"/>
            <p:cNvPicPr>
              <a:picLocks noChangeAspect="1" noChangeArrowheads="1"/>
            </p:cNvPicPr>
            <p:nvPr/>
          </p:nvPicPr>
          <p:blipFill>
            <a:blip r:embed="rId4"/>
            <a:srcRect/>
            <a:stretch>
              <a:fillRect/>
            </a:stretch>
          </p:blipFill>
          <p:spPr bwMode="auto">
            <a:xfrm>
              <a:off x="4742434" y="53008"/>
              <a:ext cx="3152775" cy="1695450"/>
            </a:xfrm>
            <a:prstGeom prst="rect">
              <a:avLst/>
            </a:prstGeom>
            <a:noFill/>
            <a:ln w="9525">
              <a:noFill/>
              <a:miter lim="800000"/>
              <a:headEnd/>
              <a:tailEnd/>
            </a:ln>
            <a:effectLst/>
          </p:spPr>
        </p:pic>
        <p:pic>
          <p:nvPicPr>
            <p:cNvPr id="89094" name="Picture 6"/>
            <p:cNvPicPr>
              <a:picLocks noChangeAspect="1" noChangeArrowheads="1"/>
            </p:cNvPicPr>
            <p:nvPr/>
          </p:nvPicPr>
          <p:blipFill>
            <a:blip r:embed="rId5"/>
            <a:srcRect/>
            <a:stretch>
              <a:fillRect/>
            </a:stretch>
          </p:blipFill>
          <p:spPr bwMode="auto">
            <a:xfrm>
              <a:off x="4759810" y="1754244"/>
              <a:ext cx="3152775" cy="1695450"/>
            </a:xfrm>
            <a:prstGeom prst="rect">
              <a:avLst/>
            </a:prstGeom>
            <a:noFill/>
            <a:ln w="9525">
              <a:noFill/>
              <a:miter lim="800000"/>
              <a:headEnd/>
              <a:tailEnd/>
            </a:ln>
            <a:effectLst/>
          </p:spPr>
        </p:pic>
        <p:pic>
          <p:nvPicPr>
            <p:cNvPr id="89096" name="Picture 8"/>
            <p:cNvPicPr>
              <a:picLocks noChangeAspect="1" noChangeArrowheads="1"/>
            </p:cNvPicPr>
            <p:nvPr/>
          </p:nvPicPr>
          <p:blipFill>
            <a:blip r:embed="rId6"/>
            <a:srcRect/>
            <a:stretch>
              <a:fillRect/>
            </a:stretch>
          </p:blipFill>
          <p:spPr bwMode="auto">
            <a:xfrm>
              <a:off x="4766042" y="3460682"/>
              <a:ext cx="3152775" cy="1695450"/>
            </a:xfrm>
            <a:prstGeom prst="rect">
              <a:avLst/>
            </a:prstGeom>
            <a:noFill/>
            <a:ln w="9525">
              <a:noFill/>
              <a:miter lim="800000"/>
              <a:headEnd/>
              <a:tailEnd/>
            </a:ln>
            <a:effectLst/>
          </p:spPr>
        </p:pic>
        <p:pic>
          <p:nvPicPr>
            <p:cNvPr id="89098" name="Picture 10"/>
            <p:cNvPicPr>
              <a:picLocks noChangeAspect="1" noChangeArrowheads="1"/>
            </p:cNvPicPr>
            <p:nvPr/>
          </p:nvPicPr>
          <p:blipFill>
            <a:blip r:embed="rId7"/>
            <a:srcRect/>
            <a:stretch>
              <a:fillRect/>
            </a:stretch>
          </p:blipFill>
          <p:spPr bwMode="auto">
            <a:xfrm>
              <a:off x="4786314" y="5162550"/>
              <a:ext cx="3152775" cy="1695450"/>
            </a:xfrm>
            <a:prstGeom prst="rect">
              <a:avLst/>
            </a:prstGeom>
            <a:noFill/>
            <a:ln w="9525">
              <a:noFill/>
              <a:miter lim="800000"/>
              <a:headEnd/>
              <a:tailEnd/>
            </a:ln>
            <a:effectLst/>
          </p:spPr>
        </p:pic>
      </p:grpSp>
      <p:grpSp>
        <p:nvGrpSpPr>
          <p:cNvPr id="14" name="グループ化 13"/>
          <p:cNvGrpSpPr/>
          <p:nvPr/>
        </p:nvGrpSpPr>
        <p:grpSpPr>
          <a:xfrm>
            <a:off x="571472" y="97966"/>
            <a:ext cx="3202887" cy="6778488"/>
            <a:chOff x="650984" y="0"/>
            <a:chExt cx="3202887" cy="6778488"/>
          </a:xfrm>
        </p:grpSpPr>
        <p:pic>
          <p:nvPicPr>
            <p:cNvPr id="89090" name="Picture 2"/>
            <p:cNvPicPr>
              <a:picLocks noChangeAspect="1" noChangeArrowheads="1"/>
            </p:cNvPicPr>
            <p:nvPr/>
          </p:nvPicPr>
          <p:blipFill>
            <a:blip r:embed="rId8"/>
            <a:srcRect/>
            <a:stretch>
              <a:fillRect/>
            </a:stretch>
          </p:blipFill>
          <p:spPr bwMode="auto">
            <a:xfrm>
              <a:off x="650984" y="0"/>
              <a:ext cx="3152775" cy="1695450"/>
            </a:xfrm>
            <a:prstGeom prst="rect">
              <a:avLst/>
            </a:prstGeom>
            <a:noFill/>
            <a:ln w="9525">
              <a:noFill/>
              <a:miter lim="800000"/>
              <a:headEnd/>
              <a:tailEnd/>
            </a:ln>
            <a:effectLst/>
          </p:spPr>
        </p:pic>
        <p:pic>
          <p:nvPicPr>
            <p:cNvPr id="89093" name="Picture 5"/>
            <p:cNvPicPr>
              <a:picLocks noChangeAspect="1" noChangeArrowheads="1"/>
            </p:cNvPicPr>
            <p:nvPr/>
          </p:nvPicPr>
          <p:blipFill>
            <a:blip r:embed="rId9"/>
            <a:srcRect/>
            <a:stretch>
              <a:fillRect/>
            </a:stretch>
          </p:blipFill>
          <p:spPr bwMode="auto">
            <a:xfrm>
              <a:off x="674592" y="1696058"/>
              <a:ext cx="3152775" cy="1695450"/>
            </a:xfrm>
            <a:prstGeom prst="rect">
              <a:avLst/>
            </a:prstGeom>
            <a:noFill/>
            <a:ln w="9525">
              <a:noFill/>
              <a:miter lim="800000"/>
              <a:headEnd/>
              <a:tailEnd/>
            </a:ln>
            <a:effectLst/>
          </p:spPr>
        </p:pic>
        <p:pic>
          <p:nvPicPr>
            <p:cNvPr id="89095" name="Picture 7"/>
            <p:cNvPicPr>
              <a:picLocks noChangeAspect="1" noChangeArrowheads="1"/>
            </p:cNvPicPr>
            <p:nvPr/>
          </p:nvPicPr>
          <p:blipFill>
            <a:blip r:embed="rId10"/>
            <a:srcRect/>
            <a:stretch>
              <a:fillRect/>
            </a:stretch>
          </p:blipFill>
          <p:spPr bwMode="auto">
            <a:xfrm>
              <a:off x="687844" y="3392140"/>
              <a:ext cx="3152775" cy="1695450"/>
            </a:xfrm>
            <a:prstGeom prst="rect">
              <a:avLst/>
            </a:prstGeom>
            <a:noFill/>
            <a:ln w="9525">
              <a:noFill/>
              <a:miter lim="800000"/>
              <a:headEnd/>
              <a:tailEnd/>
            </a:ln>
            <a:effectLst/>
          </p:spPr>
        </p:pic>
        <p:pic>
          <p:nvPicPr>
            <p:cNvPr id="89097" name="Picture 9"/>
            <p:cNvPicPr>
              <a:picLocks noChangeAspect="1" noChangeArrowheads="1"/>
            </p:cNvPicPr>
            <p:nvPr/>
          </p:nvPicPr>
          <p:blipFill>
            <a:blip r:embed="rId11"/>
            <a:srcRect/>
            <a:stretch>
              <a:fillRect/>
            </a:stretch>
          </p:blipFill>
          <p:spPr bwMode="auto">
            <a:xfrm>
              <a:off x="701096" y="5083038"/>
              <a:ext cx="3152775" cy="1695450"/>
            </a:xfrm>
            <a:prstGeom prst="rect">
              <a:avLst/>
            </a:prstGeom>
            <a:noFill/>
            <a:ln w="9525">
              <a:noFill/>
              <a:miter lim="800000"/>
              <a:headEnd/>
              <a:tailEnd/>
            </a:ln>
            <a:effectLst/>
          </p:spPr>
        </p:pic>
      </p:grpSp>
      <p:grpSp>
        <p:nvGrpSpPr>
          <p:cNvPr id="28" name="グループ化 27"/>
          <p:cNvGrpSpPr/>
          <p:nvPr/>
        </p:nvGrpSpPr>
        <p:grpSpPr>
          <a:xfrm>
            <a:off x="71406" y="642918"/>
            <a:ext cx="904318" cy="5454134"/>
            <a:chOff x="331763" y="642918"/>
            <a:chExt cx="904318" cy="5454134"/>
          </a:xfrm>
        </p:grpSpPr>
        <p:graphicFrame>
          <p:nvGraphicFramePr>
            <p:cNvPr id="108545" name="Object 1"/>
            <p:cNvGraphicFramePr>
              <a:graphicFrameLocks noChangeAspect="1"/>
            </p:cNvGraphicFramePr>
            <p:nvPr/>
          </p:nvGraphicFramePr>
          <p:xfrm>
            <a:off x="357158" y="642918"/>
            <a:ext cx="585787" cy="395287"/>
          </p:xfrm>
          <a:graphic>
            <a:graphicData uri="http://schemas.openxmlformats.org/presentationml/2006/ole">
              <p:oleObj spid="_x0000_s108545" name="数式" r:id="rId12" imgW="291960" imgH="203040" progId="Equation.3">
                <p:embed/>
              </p:oleObj>
            </a:graphicData>
          </a:graphic>
        </p:graphicFrame>
        <p:graphicFrame>
          <p:nvGraphicFramePr>
            <p:cNvPr id="108546" name="Object 2"/>
            <p:cNvGraphicFramePr>
              <a:graphicFrameLocks noChangeAspect="1"/>
            </p:cNvGraphicFramePr>
            <p:nvPr/>
          </p:nvGraphicFramePr>
          <p:xfrm>
            <a:off x="331763" y="2311259"/>
            <a:ext cx="739775" cy="395287"/>
          </p:xfrm>
          <a:graphic>
            <a:graphicData uri="http://schemas.openxmlformats.org/presentationml/2006/ole">
              <p:oleObj spid="_x0000_s108546" name="数式" r:id="rId13" imgW="368280" imgH="203040" progId="Equation.3">
                <p:embed/>
              </p:oleObj>
            </a:graphicData>
          </a:graphic>
        </p:graphicFrame>
        <p:graphicFrame>
          <p:nvGraphicFramePr>
            <p:cNvPr id="108547" name="Object 3"/>
            <p:cNvGraphicFramePr>
              <a:graphicFrameLocks noChangeAspect="1"/>
            </p:cNvGraphicFramePr>
            <p:nvPr/>
          </p:nvGraphicFramePr>
          <p:xfrm>
            <a:off x="357158" y="3965926"/>
            <a:ext cx="790575" cy="395288"/>
          </p:xfrm>
          <a:graphic>
            <a:graphicData uri="http://schemas.openxmlformats.org/presentationml/2006/ole">
              <p:oleObj spid="_x0000_s108547" name="数式" r:id="rId14" imgW="393480" imgH="203040" progId="Equation.3">
                <p:embed/>
              </p:oleObj>
            </a:graphicData>
          </a:graphic>
        </p:graphicFrame>
        <p:graphicFrame>
          <p:nvGraphicFramePr>
            <p:cNvPr id="108548" name="Object 4"/>
            <p:cNvGraphicFramePr>
              <a:graphicFrameLocks noChangeAspect="1"/>
            </p:cNvGraphicFramePr>
            <p:nvPr/>
          </p:nvGraphicFramePr>
          <p:xfrm>
            <a:off x="343906" y="5701764"/>
            <a:ext cx="892175" cy="395288"/>
          </p:xfrm>
          <a:graphic>
            <a:graphicData uri="http://schemas.openxmlformats.org/presentationml/2006/ole">
              <p:oleObj spid="_x0000_s108548" name="数式" r:id="rId15" imgW="444240" imgH="203040" progId="Equation.3">
                <p:embed/>
              </p:oleObj>
            </a:graphicData>
          </a:graphic>
        </p:graphicFrame>
      </p:grpSp>
      <p:grpSp>
        <p:nvGrpSpPr>
          <p:cNvPr id="38" name="グループ化 37"/>
          <p:cNvGrpSpPr/>
          <p:nvPr/>
        </p:nvGrpSpPr>
        <p:grpSpPr>
          <a:xfrm>
            <a:off x="6813082" y="383670"/>
            <a:ext cx="1746194" cy="6215106"/>
            <a:chOff x="6813082" y="383670"/>
            <a:chExt cx="1746194" cy="6215106"/>
          </a:xfrm>
        </p:grpSpPr>
        <p:cxnSp>
          <p:nvCxnSpPr>
            <p:cNvPr id="30" name="直線コネクタ 29"/>
            <p:cNvCxnSpPr/>
            <p:nvPr/>
          </p:nvCxnSpPr>
          <p:spPr>
            <a:xfrm rot="5400000">
              <a:off x="4598647" y="3444299"/>
              <a:ext cx="6161106" cy="3984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nvGrpSpPr>
            <p:cNvPr id="31" name="グループ化 30"/>
            <p:cNvGrpSpPr/>
            <p:nvPr/>
          </p:nvGrpSpPr>
          <p:grpSpPr>
            <a:xfrm>
              <a:off x="6813082" y="395236"/>
              <a:ext cx="905178" cy="319120"/>
              <a:chOff x="6799830" y="606356"/>
              <a:chExt cx="905178" cy="319120"/>
            </a:xfrm>
          </p:grpSpPr>
          <p:sp>
            <p:nvSpPr>
              <p:cNvPr id="20" name="角丸四角形 19"/>
              <p:cNvSpPr/>
              <p:nvPr/>
            </p:nvSpPr>
            <p:spPr>
              <a:xfrm>
                <a:off x="6799830" y="606356"/>
                <a:ext cx="900000" cy="108000"/>
              </a:xfrm>
              <a:prstGeom prst="roundRect">
                <a:avLst/>
              </a:prstGeom>
              <a:solidFill>
                <a:schemeClr val="tx1">
                  <a:alpha val="24000"/>
                </a:schemeClr>
              </a:solidFill>
              <a:ln>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6805008" y="817476"/>
                <a:ext cx="900000" cy="108000"/>
              </a:xfrm>
              <a:prstGeom prst="roundRect">
                <a:avLst/>
              </a:prstGeom>
              <a:solidFill>
                <a:schemeClr val="accent2">
                  <a:alpha val="24000"/>
                </a:schemeClr>
              </a:solidFill>
              <a:ln>
                <a:solidFill>
                  <a:schemeClr val="accent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 name="グループ化 31"/>
            <p:cNvGrpSpPr/>
            <p:nvPr/>
          </p:nvGrpSpPr>
          <p:grpSpPr>
            <a:xfrm>
              <a:off x="7201954" y="2496040"/>
              <a:ext cx="900000" cy="332372"/>
              <a:chOff x="7215206" y="2204496"/>
              <a:chExt cx="900000" cy="332372"/>
            </a:xfrm>
          </p:grpSpPr>
          <p:sp>
            <p:nvSpPr>
              <p:cNvPr id="22" name="角丸四角形 21"/>
              <p:cNvSpPr/>
              <p:nvPr/>
            </p:nvSpPr>
            <p:spPr>
              <a:xfrm>
                <a:off x="7228458" y="2204496"/>
                <a:ext cx="468000" cy="108000"/>
              </a:xfrm>
              <a:prstGeom prst="roundRect">
                <a:avLst/>
              </a:prstGeom>
              <a:solidFill>
                <a:schemeClr val="tx1">
                  <a:alpha val="24000"/>
                </a:schemeClr>
              </a:solidFill>
              <a:ln>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7215206" y="2428868"/>
                <a:ext cx="900000" cy="108000"/>
              </a:xfrm>
              <a:prstGeom prst="roundRect">
                <a:avLst/>
              </a:prstGeom>
              <a:solidFill>
                <a:schemeClr val="accent2">
                  <a:alpha val="24000"/>
                </a:schemeClr>
              </a:solidFill>
              <a:ln>
                <a:solidFill>
                  <a:schemeClr val="accent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グループ化 32"/>
            <p:cNvGrpSpPr/>
            <p:nvPr/>
          </p:nvGrpSpPr>
          <p:grpSpPr>
            <a:xfrm>
              <a:off x="7442772" y="4464008"/>
              <a:ext cx="900000" cy="322314"/>
              <a:chOff x="7456024" y="4035380"/>
              <a:chExt cx="900000" cy="322314"/>
            </a:xfrm>
          </p:grpSpPr>
          <p:sp>
            <p:nvSpPr>
              <p:cNvPr id="24" name="角丸四角形 23"/>
              <p:cNvSpPr/>
              <p:nvPr/>
            </p:nvSpPr>
            <p:spPr>
              <a:xfrm>
                <a:off x="7482528" y="4035380"/>
                <a:ext cx="216000" cy="108000"/>
              </a:xfrm>
              <a:prstGeom prst="roundRect">
                <a:avLst/>
              </a:prstGeom>
              <a:solidFill>
                <a:schemeClr val="tx1">
                  <a:alpha val="24000"/>
                </a:schemeClr>
              </a:solidFill>
              <a:ln>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7456024" y="4249694"/>
                <a:ext cx="900000" cy="108000"/>
              </a:xfrm>
              <a:prstGeom prst="roundRect">
                <a:avLst/>
              </a:prstGeom>
              <a:solidFill>
                <a:schemeClr val="accent2">
                  <a:alpha val="24000"/>
                </a:schemeClr>
              </a:solidFill>
              <a:ln>
                <a:solidFill>
                  <a:schemeClr val="accent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角丸四角形 25"/>
            <p:cNvSpPr/>
            <p:nvPr/>
          </p:nvSpPr>
          <p:spPr>
            <a:xfrm>
              <a:off x="7633632" y="6276462"/>
              <a:ext cx="36000" cy="108000"/>
            </a:xfrm>
            <a:prstGeom prst="roundRect">
              <a:avLst/>
            </a:prstGeom>
            <a:solidFill>
              <a:schemeClr val="tx1">
                <a:alpha val="24000"/>
              </a:schemeClr>
            </a:solidFill>
            <a:ln>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7659276" y="6490776"/>
              <a:ext cx="900000" cy="108000"/>
            </a:xfrm>
            <a:prstGeom prst="roundRect">
              <a:avLst/>
            </a:prstGeom>
            <a:solidFill>
              <a:schemeClr val="accent2">
                <a:alpha val="24000"/>
              </a:schemeClr>
            </a:solidFill>
            <a:ln>
              <a:solidFill>
                <a:schemeClr val="accent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 name="テキスト ボックス 38"/>
          <p:cNvSpPr txBox="1"/>
          <p:nvPr/>
        </p:nvSpPr>
        <p:spPr>
          <a:xfrm>
            <a:off x="7786096" y="174534"/>
            <a:ext cx="1357904" cy="707886"/>
          </a:xfrm>
          <a:prstGeom prst="rect">
            <a:avLst/>
          </a:prstGeom>
          <a:noFill/>
        </p:spPr>
        <p:txBody>
          <a:bodyPr wrap="square" rtlCol="0">
            <a:spAutoFit/>
          </a:bodyPr>
          <a:lstStyle/>
          <a:p>
            <a:r>
              <a:rPr kumimoji="1" lang="en-US" altLang="ja-JP" sz="2000" dirty="0" smtClean="0">
                <a:solidFill>
                  <a:schemeClr val="tx1">
                    <a:lumMod val="75000"/>
                    <a:lumOff val="25000"/>
                  </a:schemeClr>
                </a:solidFill>
              </a:rPr>
              <a:t>real data</a:t>
            </a:r>
          </a:p>
          <a:p>
            <a:r>
              <a:rPr lang="en-US" altLang="ja-JP" sz="2000" dirty="0" smtClean="0">
                <a:solidFill>
                  <a:schemeClr val="tx1">
                    <a:lumMod val="75000"/>
                    <a:lumOff val="25000"/>
                  </a:schemeClr>
                </a:solidFill>
              </a:rPr>
              <a:t>free run</a:t>
            </a:r>
            <a:endParaRPr kumimoji="1" lang="ja-JP" altLang="en-US" sz="2000" dirty="0">
              <a:solidFill>
                <a:schemeClr val="tx1">
                  <a:lumMod val="75000"/>
                  <a:lumOff val="25000"/>
                </a:schemeClr>
              </a:solidFill>
            </a:endParaRPr>
          </a:p>
        </p:txBody>
      </p:sp>
      <p:sp>
        <p:nvSpPr>
          <p:cNvPr id="40" name="テキスト ボックス 39"/>
          <p:cNvSpPr txBox="1"/>
          <p:nvPr/>
        </p:nvSpPr>
        <p:spPr>
          <a:xfrm rot="16200000">
            <a:off x="6785129" y="2917922"/>
            <a:ext cx="1785950" cy="1015663"/>
          </a:xfrm>
          <a:prstGeom prst="rect">
            <a:avLst/>
          </a:prstGeom>
          <a:noFill/>
        </p:spPr>
        <p:txBody>
          <a:bodyPr wrap="square" rtlCol="0">
            <a:spAutoFit/>
          </a:bodyPr>
          <a:lstStyle/>
          <a:p>
            <a:r>
              <a:rPr kumimoji="1" lang="en-US" altLang="ja-JP" sz="2000" dirty="0" smtClean="0">
                <a:solidFill>
                  <a:schemeClr val="tx1">
                    <a:lumMod val="75000"/>
                    <a:lumOff val="25000"/>
                  </a:schemeClr>
                </a:solidFill>
              </a:rPr>
              <a:t>reproduction</a:t>
            </a:r>
          </a:p>
          <a:p>
            <a:endParaRPr kumimoji="1" lang="en-US" altLang="ja-JP" sz="2000" dirty="0" smtClean="0">
              <a:solidFill>
                <a:schemeClr val="tx1">
                  <a:lumMod val="75000"/>
                  <a:lumOff val="25000"/>
                </a:schemeClr>
              </a:solidFill>
            </a:endParaRPr>
          </a:p>
          <a:p>
            <a:r>
              <a:rPr lang="en-US" altLang="ja-JP" sz="2000" dirty="0" smtClean="0">
                <a:solidFill>
                  <a:schemeClr val="tx1">
                    <a:lumMod val="75000"/>
                    <a:lumOff val="25000"/>
                  </a:schemeClr>
                </a:solidFill>
              </a:rPr>
              <a:t>prediction</a:t>
            </a:r>
            <a:endParaRPr kumimoji="1" lang="ja-JP" altLang="en-US" sz="2000" dirty="0">
              <a:solidFill>
                <a:schemeClr val="tx1">
                  <a:lumMod val="75000"/>
                  <a:lumOff val="25000"/>
                </a:schemeClr>
              </a:solidFill>
            </a:endParaRPr>
          </a:p>
        </p:txBody>
      </p:sp>
      <p:sp>
        <p:nvSpPr>
          <p:cNvPr id="41" name="テキスト ボックス 40"/>
          <p:cNvSpPr txBox="1"/>
          <p:nvPr/>
        </p:nvSpPr>
        <p:spPr>
          <a:xfrm>
            <a:off x="4572000" y="571480"/>
            <a:ext cx="1500198" cy="646331"/>
          </a:xfrm>
          <a:prstGeom prst="rect">
            <a:avLst/>
          </a:prstGeom>
          <a:noFill/>
        </p:spPr>
        <p:txBody>
          <a:bodyPr wrap="square" rtlCol="0">
            <a:spAutoFit/>
          </a:bodyPr>
          <a:lstStyle/>
          <a:p>
            <a:r>
              <a:rPr kumimoji="1" lang="en-US" altLang="ja-JP" dirty="0" smtClean="0">
                <a:solidFill>
                  <a:schemeClr val="tx1">
                    <a:lumMod val="75000"/>
                    <a:lumOff val="25000"/>
                  </a:schemeClr>
                </a:solidFill>
              </a:rPr>
              <a:t>correlation coefficient</a:t>
            </a:r>
            <a:endParaRPr kumimoji="1" lang="ja-JP" altLang="en-US"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4"/>
          <a:srcRect/>
          <a:stretch>
            <a:fillRect/>
          </a:stretch>
        </p:blipFill>
        <p:spPr bwMode="auto">
          <a:xfrm>
            <a:off x="5857884" y="1142984"/>
            <a:ext cx="3113306" cy="2281242"/>
          </a:xfrm>
          <a:prstGeom prst="rect">
            <a:avLst/>
          </a:prstGeom>
          <a:noFill/>
          <a:ln w="9525">
            <a:noFill/>
            <a:miter lim="800000"/>
            <a:headEnd/>
            <a:tailEnd/>
          </a:ln>
          <a:effectLst/>
        </p:spPr>
      </p:pic>
      <p:grpSp>
        <p:nvGrpSpPr>
          <p:cNvPr id="18" name="グループ化 17"/>
          <p:cNvGrpSpPr/>
          <p:nvPr/>
        </p:nvGrpSpPr>
        <p:grpSpPr>
          <a:xfrm>
            <a:off x="71406" y="1049628"/>
            <a:ext cx="6143668" cy="5594082"/>
            <a:chOff x="71406" y="524802"/>
            <a:chExt cx="6143668" cy="5594082"/>
          </a:xfrm>
        </p:grpSpPr>
        <p:grpSp>
          <p:nvGrpSpPr>
            <p:cNvPr id="13" name="グループ化 12"/>
            <p:cNvGrpSpPr/>
            <p:nvPr/>
          </p:nvGrpSpPr>
          <p:grpSpPr>
            <a:xfrm>
              <a:off x="3485183" y="549333"/>
              <a:ext cx="2729891" cy="5569551"/>
              <a:chOff x="3272864" y="549333"/>
              <a:chExt cx="2729891" cy="5569551"/>
            </a:xfrm>
          </p:grpSpPr>
          <p:pic>
            <p:nvPicPr>
              <p:cNvPr id="75778" name="Picture 2"/>
              <p:cNvPicPr>
                <a:picLocks noChangeAspect="1" noChangeArrowheads="1"/>
              </p:cNvPicPr>
              <p:nvPr/>
            </p:nvPicPr>
            <p:blipFill>
              <a:blip r:embed="rId5"/>
              <a:srcRect/>
              <a:stretch>
                <a:fillRect/>
              </a:stretch>
            </p:blipFill>
            <p:spPr bwMode="auto">
              <a:xfrm>
                <a:off x="3272864" y="549333"/>
                <a:ext cx="2666658" cy="1404000"/>
              </a:xfrm>
              <a:prstGeom prst="rect">
                <a:avLst/>
              </a:prstGeom>
              <a:noFill/>
              <a:ln w="9525">
                <a:noFill/>
                <a:miter lim="800000"/>
                <a:headEnd/>
                <a:tailEnd/>
              </a:ln>
              <a:effectLst/>
            </p:spPr>
          </p:pic>
          <p:pic>
            <p:nvPicPr>
              <p:cNvPr id="75780" name="Picture 4"/>
              <p:cNvPicPr>
                <a:picLocks noChangeAspect="1" noChangeArrowheads="1"/>
              </p:cNvPicPr>
              <p:nvPr/>
            </p:nvPicPr>
            <p:blipFill>
              <a:blip r:embed="rId6"/>
              <a:srcRect/>
              <a:stretch>
                <a:fillRect/>
              </a:stretch>
            </p:blipFill>
            <p:spPr bwMode="auto">
              <a:xfrm>
                <a:off x="3402488" y="1905194"/>
                <a:ext cx="2571767" cy="1404000"/>
              </a:xfrm>
              <a:prstGeom prst="rect">
                <a:avLst/>
              </a:prstGeom>
              <a:noFill/>
              <a:ln w="9525">
                <a:noFill/>
                <a:miter lim="800000"/>
                <a:headEnd/>
                <a:tailEnd/>
              </a:ln>
              <a:effectLst/>
            </p:spPr>
          </p:pic>
          <p:pic>
            <p:nvPicPr>
              <p:cNvPr id="75782" name="Picture 6"/>
              <p:cNvPicPr>
                <a:picLocks noChangeAspect="1" noChangeArrowheads="1"/>
              </p:cNvPicPr>
              <p:nvPr/>
            </p:nvPicPr>
            <p:blipFill>
              <a:blip r:embed="rId7"/>
              <a:srcRect/>
              <a:stretch>
                <a:fillRect/>
              </a:stretch>
            </p:blipFill>
            <p:spPr bwMode="auto">
              <a:xfrm>
                <a:off x="3384058" y="3294830"/>
                <a:ext cx="2618697" cy="1404000"/>
              </a:xfrm>
              <a:prstGeom prst="rect">
                <a:avLst/>
              </a:prstGeom>
              <a:noFill/>
              <a:ln w="9525">
                <a:noFill/>
                <a:miter lim="800000"/>
                <a:headEnd/>
                <a:tailEnd/>
              </a:ln>
              <a:effectLst/>
            </p:spPr>
          </p:pic>
          <p:pic>
            <p:nvPicPr>
              <p:cNvPr id="75784" name="Picture 8"/>
              <p:cNvPicPr>
                <a:picLocks noChangeAspect="1" noChangeArrowheads="1"/>
              </p:cNvPicPr>
              <p:nvPr/>
            </p:nvPicPr>
            <p:blipFill>
              <a:blip r:embed="rId8"/>
              <a:srcRect/>
              <a:stretch>
                <a:fillRect/>
              </a:stretch>
            </p:blipFill>
            <p:spPr bwMode="auto">
              <a:xfrm>
                <a:off x="3286116" y="4714884"/>
                <a:ext cx="2666658" cy="1404000"/>
              </a:xfrm>
              <a:prstGeom prst="rect">
                <a:avLst/>
              </a:prstGeom>
              <a:noFill/>
              <a:ln w="9525">
                <a:noFill/>
                <a:miter lim="800000"/>
                <a:headEnd/>
                <a:tailEnd/>
              </a:ln>
              <a:effectLst/>
            </p:spPr>
          </p:pic>
        </p:grpSp>
        <p:grpSp>
          <p:nvGrpSpPr>
            <p:cNvPr id="11" name="グループ化 10"/>
            <p:cNvGrpSpPr/>
            <p:nvPr/>
          </p:nvGrpSpPr>
          <p:grpSpPr>
            <a:xfrm>
              <a:off x="976648" y="524802"/>
              <a:ext cx="2809534" cy="5580830"/>
              <a:chOff x="214282" y="524802"/>
              <a:chExt cx="2809534" cy="5580830"/>
            </a:xfrm>
          </p:grpSpPr>
          <p:pic>
            <p:nvPicPr>
              <p:cNvPr id="75777" name="Picture 1"/>
              <p:cNvPicPr>
                <a:picLocks noChangeAspect="1" noChangeArrowheads="1"/>
              </p:cNvPicPr>
              <p:nvPr/>
            </p:nvPicPr>
            <p:blipFill>
              <a:blip r:embed="rId9"/>
              <a:srcRect/>
              <a:stretch>
                <a:fillRect/>
              </a:stretch>
            </p:blipFill>
            <p:spPr bwMode="auto">
              <a:xfrm>
                <a:off x="214282" y="524802"/>
                <a:ext cx="2666658" cy="1404000"/>
              </a:xfrm>
              <a:prstGeom prst="rect">
                <a:avLst/>
              </a:prstGeom>
              <a:noFill/>
              <a:ln w="9525">
                <a:noFill/>
                <a:miter lim="800000"/>
                <a:headEnd/>
                <a:tailEnd/>
              </a:ln>
              <a:effectLst/>
            </p:spPr>
          </p:pic>
          <p:pic>
            <p:nvPicPr>
              <p:cNvPr id="75779" name="Picture 3"/>
              <p:cNvPicPr>
                <a:picLocks noChangeAspect="1" noChangeArrowheads="1"/>
              </p:cNvPicPr>
              <p:nvPr/>
            </p:nvPicPr>
            <p:blipFill>
              <a:blip r:embed="rId10"/>
              <a:srcRect/>
              <a:stretch>
                <a:fillRect/>
              </a:stretch>
            </p:blipFill>
            <p:spPr bwMode="auto">
              <a:xfrm>
                <a:off x="318115" y="1895376"/>
                <a:ext cx="2610811" cy="1404000"/>
              </a:xfrm>
              <a:prstGeom prst="rect">
                <a:avLst/>
              </a:prstGeom>
              <a:noFill/>
              <a:ln w="9525">
                <a:noFill/>
                <a:miter lim="800000"/>
                <a:headEnd/>
                <a:tailEnd/>
              </a:ln>
              <a:effectLst/>
            </p:spPr>
          </p:pic>
          <p:pic>
            <p:nvPicPr>
              <p:cNvPr id="75781" name="Picture 5"/>
              <p:cNvPicPr>
                <a:picLocks noChangeAspect="1" noChangeArrowheads="1"/>
              </p:cNvPicPr>
              <p:nvPr/>
            </p:nvPicPr>
            <p:blipFill>
              <a:blip r:embed="rId11"/>
              <a:srcRect/>
              <a:stretch>
                <a:fillRect/>
              </a:stretch>
            </p:blipFill>
            <p:spPr bwMode="auto">
              <a:xfrm>
                <a:off x="317402" y="3286124"/>
                <a:ext cx="2669710" cy="1404000"/>
              </a:xfrm>
              <a:prstGeom prst="rect">
                <a:avLst/>
              </a:prstGeom>
              <a:noFill/>
              <a:ln w="9525">
                <a:noFill/>
                <a:miter lim="800000"/>
                <a:headEnd/>
                <a:tailEnd/>
              </a:ln>
              <a:effectLst/>
            </p:spPr>
          </p:pic>
          <p:pic>
            <p:nvPicPr>
              <p:cNvPr id="75783" name="Picture 7"/>
              <p:cNvPicPr>
                <a:picLocks noChangeAspect="1" noChangeArrowheads="1"/>
              </p:cNvPicPr>
              <p:nvPr/>
            </p:nvPicPr>
            <p:blipFill>
              <a:blip r:embed="rId12"/>
              <a:srcRect/>
              <a:stretch>
                <a:fillRect/>
              </a:stretch>
            </p:blipFill>
            <p:spPr bwMode="auto">
              <a:xfrm>
                <a:off x="214282" y="4701632"/>
                <a:ext cx="2809534" cy="1404000"/>
              </a:xfrm>
              <a:prstGeom prst="rect">
                <a:avLst/>
              </a:prstGeom>
              <a:noFill/>
              <a:ln w="9525">
                <a:noFill/>
                <a:miter lim="800000"/>
                <a:headEnd/>
                <a:tailEnd/>
              </a:ln>
              <a:effectLst/>
            </p:spPr>
          </p:pic>
        </p:grpSp>
        <p:grpSp>
          <p:nvGrpSpPr>
            <p:cNvPr id="17" name="グループ化 16"/>
            <p:cNvGrpSpPr/>
            <p:nvPr/>
          </p:nvGrpSpPr>
          <p:grpSpPr>
            <a:xfrm>
              <a:off x="71406" y="1000125"/>
              <a:ext cx="1079186" cy="4572015"/>
              <a:chOff x="71406" y="1000125"/>
              <a:chExt cx="1079186" cy="4572015"/>
            </a:xfrm>
          </p:grpSpPr>
          <p:graphicFrame>
            <p:nvGraphicFramePr>
              <p:cNvPr id="106497" name="Object 1"/>
              <p:cNvGraphicFramePr>
                <a:graphicFrameLocks noChangeAspect="1"/>
              </p:cNvGraphicFramePr>
              <p:nvPr/>
            </p:nvGraphicFramePr>
            <p:xfrm>
              <a:off x="300038" y="1000125"/>
              <a:ext cx="585787" cy="395288"/>
            </p:xfrm>
            <a:graphic>
              <a:graphicData uri="http://schemas.openxmlformats.org/presentationml/2006/ole">
                <p:oleObj spid="_x0000_s106497" name="数式" r:id="rId13" imgW="291960" imgH="203040" progId="Equation.3">
                  <p:embed/>
                </p:oleObj>
              </a:graphicData>
            </a:graphic>
          </p:graphicFrame>
          <p:graphicFrame>
            <p:nvGraphicFramePr>
              <p:cNvPr id="14" name="Object 1"/>
              <p:cNvGraphicFramePr>
                <a:graphicFrameLocks noChangeAspect="1"/>
              </p:cNvGraphicFramePr>
              <p:nvPr/>
            </p:nvGraphicFramePr>
            <p:xfrm>
              <a:off x="92764" y="2357430"/>
              <a:ext cx="1044576" cy="395287"/>
            </p:xfrm>
            <a:graphic>
              <a:graphicData uri="http://schemas.openxmlformats.org/presentationml/2006/ole">
                <p:oleObj spid="_x0000_s106498" name="数式" r:id="rId14" imgW="520560" imgH="203040" progId="Equation.3">
                  <p:embed/>
                </p:oleObj>
              </a:graphicData>
            </a:graphic>
          </p:graphicFrame>
          <p:graphicFrame>
            <p:nvGraphicFramePr>
              <p:cNvPr id="15" name="Object 1"/>
              <p:cNvGraphicFramePr>
                <a:graphicFrameLocks noChangeAspect="1"/>
              </p:cNvGraphicFramePr>
              <p:nvPr/>
            </p:nvGraphicFramePr>
            <p:xfrm>
              <a:off x="106016" y="3786190"/>
              <a:ext cx="1044576" cy="395287"/>
            </p:xfrm>
            <a:graphic>
              <a:graphicData uri="http://schemas.openxmlformats.org/presentationml/2006/ole">
                <p:oleObj spid="_x0000_s106499" name="数式" r:id="rId15" imgW="520560" imgH="203040" progId="Equation.3">
                  <p:embed/>
                </p:oleObj>
              </a:graphicData>
            </a:graphic>
          </p:graphicFrame>
          <p:graphicFrame>
            <p:nvGraphicFramePr>
              <p:cNvPr id="16" name="Object 1"/>
              <p:cNvGraphicFramePr>
                <a:graphicFrameLocks noChangeAspect="1"/>
              </p:cNvGraphicFramePr>
              <p:nvPr/>
            </p:nvGraphicFramePr>
            <p:xfrm>
              <a:off x="71406" y="5176853"/>
              <a:ext cx="1044576" cy="395287"/>
            </p:xfrm>
            <a:graphic>
              <a:graphicData uri="http://schemas.openxmlformats.org/presentationml/2006/ole">
                <p:oleObj spid="_x0000_s106500" name="数式" r:id="rId16" imgW="520560" imgH="203040" progId="Equation.3">
                  <p:embed/>
                </p:oleObj>
              </a:graphicData>
            </a:graphic>
          </p:graphicFrame>
        </p:grpSp>
      </p:grpSp>
      <p:graphicFrame>
        <p:nvGraphicFramePr>
          <p:cNvPr id="106501" name="Object 5"/>
          <p:cNvGraphicFramePr>
            <a:graphicFrameLocks noChangeAspect="1"/>
          </p:cNvGraphicFramePr>
          <p:nvPr/>
        </p:nvGraphicFramePr>
        <p:xfrm>
          <a:off x="178679" y="298431"/>
          <a:ext cx="8536725" cy="487363"/>
        </p:xfrm>
        <a:graphic>
          <a:graphicData uri="http://schemas.openxmlformats.org/presentationml/2006/ole">
            <p:oleObj spid="_x0000_s106501" name="数式" r:id="rId17" imgW="3555720" imgH="228600" progId="Equation.3">
              <p:embed/>
            </p:oleObj>
          </a:graphicData>
        </a:graphic>
      </p:graphicFrame>
      <p:grpSp>
        <p:nvGrpSpPr>
          <p:cNvPr id="24" name="グループ化 23"/>
          <p:cNvGrpSpPr/>
          <p:nvPr/>
        </p:nvGrpSpPr>
        <p:grpSpPr>
          <a:xfrm>
            <a:off x="6593590" y="3357562"/>
            <a:ext cx="2611839" cy="1214438"/>
            <a:chOff x="6500826" y="3103494"/>
            <a:chExt cx="2611839" cy="1214438"/>
          </a:xfrm>
        </p:grpSpPr>
        <p:graphicFrame>
          <p:nvGraphicFramePr>
            <p:cNvPr id="106502" name="Object 6"/>
            <p:cNvGraphicFramePr>
              <a:graphicFrameLocks noChangeAspect="1"/>
            </p:cNvGraphicFramePr>
            <p:nvPr/>
          </p:nvGraphicFramePr>
          <p:xfrm>
            <a:off x="6590128" y="3103494"/>
            <a:ext cx="2522537" cy="1214438"/>
          </p:xfrm>
          <a:graphic>
            <a:graphicData uri="http://schemas.openxmlformats.org/presentationml/2006/ole">
              <p:oleObj spid="_x0000_s106502" name="数式" r:id="rId18" imgW="1218960" imgH="660240" progId="Equation.3">
                <p:embed/>
              </p:oleObj>
            </a:graphicData>
          </a:graphic>
        </p:graphicFrame>
        <p:sp>
          <p:nvSpPr>
            <p:cNvPr id="23" name="左大かっこ 22"/>
            <p:cNvSpPr/>
            <p:nvPr/>
          </p:nvSpPr>
          <p:spPr>
            <a:xfrm>
              <a:off x="6500826" y="3143248"/>
              <a:ext cx="71438" cy="1143008"/>
            </a:xfrm>
            <a:prstGeom prst="leftBracket">
              <a:avLst/>
            </a:prstGeom>
            <a:ln>
              <a:solidFill>
                <a:schemeClr val="accent1">
                  <a:shade val="95000"/>
                  <a:satMod val="105000"/>
                  <a:alpha val="42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27" name="テキスト ボックス 26"/>
          <p:cNvSpPr txBox="1"/>
          <p:nvPr/>
        </p:nvSpPr>
        <p:spPr>
          <a:xfrm>
            <a:off x="214282" y="-24"/>
            <a:ext cx="3000396" cy="369332"/>
          </a:xfrm>
          <a:prstGeom prst="rect">
            <a:avLst/>
          </a:prstGeom>
          <a:noFill/>
        </p:spPr>
        <p:txBody>
          <a:bodyPr wrap="square" rtlCol="0">
            <a:spAutoFit/>
          </a:bodyPr>
          <a:lstStyle/>
          <a:p>
            <a:r>
              <a:rPr kumimoji="1" lang="en-US" altLang="ja-JP" dirty="0" err="1" smtClean="0"/>
              <a:t>Henon</a:t>
            </a:r>
            <a:r>
              <a:rPr kumimoji="1" lang="en-US" altLang="ja-JP" dirty="0" smtClean="0"/>
              <a:t> map</a:t>
            </a:r>
            <a:endParaRPr kumimoji="1" lang="ja-JP" altLang="en-US" dirty="0"/>
          </a:p>
        </p:txBody>
      </p:sp>
      <p:graphicFrame>
        <p:nvGraphicFramePr>
          <p:cNvPr id="106504" name="Object 8"/>
          <p:cNvGraphicFramePr>
            <a:graphicFrameLocks noChangeAspect="1"/>
          </p:cNvGraphicFramePr>
          <p:nvPr/>
        </p:nvGraphicFramePr>
        <p:xfrm>
          <a:off x="6715140" y="944338"/>
          <a:ext cx="1428760" cy="412960"/>
        </p:xfrm>
        <a:graphic>
          <a:graphicData uri="http://schemas.openxmlformats.org/presentationml/2006/ole">
            <p:oleObj spid="_x0000_s106504" name="数式" r:id="rId19" imgW="850680" imgH="253800" progId="Equation.3">
              <p:embed/>
            </p:oleObj>
          </a:graphicData>
        </a:graphic>
      </p:graphicFrame>
      <p:sp>
        <p:nvSpPr>
          <p:cNvPr id="28" name="左大かっこ 27"/>
          <p:cNvSpPr/>
          <p:nvPr/>
        </p:nvSpPr>
        <p:spPr>
          <a:xfrm>
            <a:off x="6500826" y="928670"/>
            <a:ext cx="214314" cy="3857652"/>
          </a:xfrm>
          <a:prstGeom prst="leftBracket">
            <a:avLst/>
          </a:prstGeom>
          <a:ln>
            <a:solidFill>
              <a:schemeClr val="accent1">
                <a:shade val="95000"/>
                <a:satMod val="105000"/>
                <a:alpha val="42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p:cNvPicPr>
            <a:picLocks noChangeAspect="1" noChangeArrowheads="1"/>
          </p:cNvPicPr>
          <p:nvPr/>
        </p:nvPicPr>
        <p:blipFill>
          <a:blip r:embed="rId3"/>
          <a:srcRect/>
          <a:stretch>
            <a:fillRect/>
          </a:stretch>
        </p:blipFill>
        <p:spPr bwMode="auto">
          <a:xfrm>
            <a:off x="6143635" y="5033174"/>
            <a:ext cx="2772000" cy="1959661"/>
          </a:xfrm>
          <a:prstGeom prst="rect">
            <a:avLst/>
          </a:prstGeom>
          <a:noFill/>
          <a:ln w="9525">
            <a:noFill/>
            <a:miter lim="800000"/>
            <a:headEnd/>
            <a:tailEnd/>
          </a:ln>
          <a:effectLst/>
        </p:spPr>
      </p:pic>
      <p:pic>
        <p:nvPicPr>
          <p:cNvPr id="5" name="Picture 13"/>
          <p:cNvPicPr>
            <a:picLocks noChangeAspect="1" noChangeArrowheads="1"/>
          </p:cNvPicPr>
          <p:nvPr/>
        </p:nvPicPr>
        <p:blipFill>
          <a:blip r:embed="rId4"/>
          <a:srcRect/>
          <a:stretch>
            <a:fillRect/>
          </a:stretch>
        </p:blipFill>
        <p:spPr bwMode="auto">
          <a:xfrm>
            <a:off x="5143504" y="3214687"/>
            <a:ext cx="2772000" cy="1959663"/>
          </a:xfrm>
          <a:prstGeom prst="rect">
            <a:avLst/>
          </a:prstGeom>
          <a:noFill/>
          <a:ln w="9525">
            <a:noFill/>
            <a:miter lim="800000"/>
            <a:headEnd/>
            <a:tailEnd/>
          </a:ln>
          <a:effectLst/>
        </p:spPr>
      </p:pic>
      <p:pic>
        <p:nvPicPr>
          <p:cNvPr id="7" name="Picture 1"/>
          <p:cNvPicPr>
            <a:picLocks noChangeAspect="1" noChangeArrowheads="1"/>
          </p:cNvPicPr>
          <p:nvPr/>
        </p:nvPicPr>
        <p:blipFill>
          <a:blip r:embed="rId5"/>
          <a:srcRect/>
          <a:stretch>
            <a:fillRect/>
          </a:stretch>
        </p:blipFill>
        <p:spPr bwMode="auto">
          <a:xfrm>
            <a:off x="3643306" y="1714488"/>
            <a:ext cx="2772000" cy="1959662"/>
          </a:xfrm>
          <a:prstGeom prst="rect">
            <a:avLst/>
          </a:prstGeom>
          <a:noFill/>
          <a:ln w="9525">
            <a:noFill/>
            <a:miter lim="800000"/>
            <a:headEnd/>
            <a:tailEnd/>
          </a:ln>
          <a:effectLst/>
        </p:spPr>
      </p:pic>
      <p:grpSp>
        <p:nvGrpSpPr>
          <p:cNvPr id="30" name="グループ化 29"/>
          <p:cNvGrpSpPr/>
          <p:nvPr/>
        </p:nvGrpSpPr>
        <p:grpSpPr>
          <a:xfrm>
            <a:off x="500034" y="857232"/>
            <a:ext cx="1746194" cy="5271354"/>
            <a:chOff x="1214414" y="966740"/>
            <a:chExt cx="1746194" cy="5271354"/>
          </a:xfrm>
        </p:grpSpPr>
        <p:cxnSp>
          <p:nvCxnSpPr>
            <p:cNvPr id="9" name="直線コネクタ 8"/>
            <p:cNvCxnSpPr/>
            <p:nvPr/>
          </p:nvCxnSpPr>
          <p:spPr>
            <a:xfrm rot="5400000">
              <a:off x="-511468" y="3603158"/>
              <a:ext cx="5184000" cy="3984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nvGrpSpPr>
            <p:cNvPr id="10" name="グループ化 30"/>
            <p:cNvGrpSpPr/>
            <p:nvPr/>
          </p:nvGrpSpPr>
          <p:grpSpPr>
            <a:xfrm>
              <a:off x="1214414" y="966740"/>
              <a:ext cx="905178" cy="319120"/>
              <a:chOff x="6799830" y="606356"/>
              <a:chExt cx="905178" cy="319120"/>
            </a:xfrm>
          </p:grpSpPr>
          <p:sp>
            <p:nvSpPr>
              <p:cNvPr id="19" name="角丸四角形 18"/>
              <p:cNvSpPr/>
              <p:nvPr/>
            </p:nvSpPr>
            <p:spPr>
              <a:xfrm>
                <a:off x="6799830" y="606356"/>
                <a:ext cx="900000" cy="108000"/>
              </a:xfrm>
              <a:prstGeom prst="roundRect">
                <a:avLst/>
              </a:prstGeom>
              <a:solidFill>
                <a:schemeClr val="tx1">
                  <a:alpha val="24000"/>
                </a:schemeClr>
              </a:solidFill>
              <a:ln>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6805008" y="817476"/>
                <a:ext cx="900000" cy="108000"/>
              </a:xfrm>
              <a:prstGeom prst="roundRect">
                <a:avLst/>
              </a:prstGeom>
              <a:solidFill>
                <a:schemeClr val="accent2">
                  <a:alpha val="24000"/>
                </a:schemeClr>
              </a:solidFill>
              <a:ln>
                <a:solidFill>
                  <a:schemeClr val="accent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p:cNvGrpSpPr/>
            <p:nvPr/>
          </p:nvGrpSpPr>
          <p:grpSpPr>
            <a:xfrm>
              <a:off x="1598108" y="2428868"/>
              <a:ext cx="905178" cy="567398"/>
              <a:chOff x="1598108" y="2469536"/>
              <a:chExt cx="905178" cy="567398"/>
            </a:xfrm>
          </p:grpSpPr>
          <p:grpSp>
            <p:nvGrpSpPr>
              <p:cNvPr id="11" name="グループ化 31"/>
              <p:cNvGrpSpPr/>
              <p:nvPr/>
            </p:nvGrpSpPr>
            <p:grpSpPr>
              <a:xfrm>
                <a:off x="1603286" y="2469536"/>
                <a:ext cx="900000" cy="332372"/>
                <a:chOff x="7215206" y="2204496"/>
                <a:chExt cx="900000" cy="332372"/>
              </a:xfrm>
            </p:grpSpPr>
            <p:sp>
              <p:nvSpPr>
                <p:cNvPr id="17" name="角丸四角形 16"/>
                <p:cNvSpPr/>
                <p:nvPr/>
              </p:nvSpPr>
              <p:spPr>
                <a:xfrm>
                  <a:off x="7228458" y="2204496"/>
                  <a:ext cx="468000" cy="108000"/>
                </a:xfrm>
                <a:prstGeom prst="roundRect">
                  <a:avLst/>
                </a:prstGeom>
                <a:solidFill>
                  <a:schemeClr val="tx1">
                    <a:alpha val="24000"/>
                  </a:schemeClr>
                </a:solidFill>
                <a:ln>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7215206" y="2428868"/>
                  <a:ext cx="900000" cy="108000"/>
                </a:xfrm>
                <a:prstGeom prst="roundRect">
                  <a:avLst/>
                </a:prstGeom>
                <a:solidFill>
                  <a:schemeClr val="accent2">
                    <a:alpha val="24000"/>
                  </a:schemeClr>
                </a:solidFill>
                <a:ln>
                  <a:solidFill>
                    <a:schemeClr val="accent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角丸四角形 20"/>
              <p:cNvSpPr/>
              <p:nvPr/>
            </p:nvSpPr>
            <p:spPr>
              <a:xfrm>
                <a:off x="1598108" y="2928934"/>
                <a:ext cx="900000" cy="108000"/>
              </a:xfrm>
              <a:prstGeom prst="roundRect">
                <a:avLst/>
              </a:prstGeom>
              <a:solidFill>
                <a:schemeClr val="tx1">
                  <a:alpha val="24000"/>
                </a:schemeClr>
              </a:solidFill>
              <a:ln>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グループ化 24"/>
            <p:cNvGrpSpPr/>
            <p:nvPr/>
          </p:nvGrpSpPr>
          <p:grpSpPr>
            <a:xfrm>
              <a:off x="1844104" y="4071942"/>
              <a:ext cx="900000" cy="528256"/>
              <a:chOff x="1844104" y="4437504"/>
              <a:chExt cx="900000" cy="528256"/>
            </a:xfrm>
          </p:grpSpPr>
          <p:grpSp>
            <p:nvGrpSpPr>
              <p:cNvPr id="12" name="グループ化 32"/>
              <p:cNvGrpSpPr/>
              <p:nvPr/>
            </p:nvGrpSpPr>
            <p:grpSpPr>
              <a:xfrm>
                <a:off x="1844104" y="4437504"/>
                <a:ext cx="900000" cy="322314"/>
                <a:chOff x="7456024" y="4035380"/>
                <a:chExt cx="900000" cy="322314"/>
              </a:xfrm>
            </p:grpSpPr>
            <p:sp>
              <p:nvSpPr>
                <p:cNvPr id="15" name="角丸四角形 14"/>
                <p:cNvSpPr/>
                <p:nvPr/>
              </p:nvSpPr>
              <p:spPr>
                <a:xfrm>
                  <a:off x="7482528" y="4035380"/>
                  <a:ext cx="216000" cy="108000"/>
                </a:xfrm>
                <a:prstGeom prst="roundRect">
                  <a:avLst/>
                </a:prstGeom>
                <a:solidFill>
                  <a:schemeClr val="tx1">
                    <a:alpha val="24000"/>
                  </a:schemeClr>
                </a:solidFill>
                <a:ln>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7456024" y="4249694"/>
                  <a:ext cx="900000" cy="108000"/>
                </a:xfrm>
                <a:prstGeom prst="roundRect">
                  <a:avLst/>
                </a:prstGeom>
                <a:solidFill>
                  <a:schemeClr val="accent2">
                    <a:alpha val="24000"/>
                  </a:schemeClr>
                </a:solidFill>
                <a:ln>
                  <a:solidFill>
                    <a:schemeClr val="accent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角丸四角形 21"/>
              <p:cNvSpPr/>
              <p:nvPr/>
            </p:nvSpPr>
            <p:spPr>
              <a:xfrm>
                <a:off x="1844104" y="4857760"/>
                <a:ext cx="900000" cy="108000"/>
              </a:xfrm>
              <a:prstGeom prst="roundRect">
                <a:avLst/>
              </a:prstGeom>
              <a:solidFill>
                <a:schemeClr val="tx1">
                  <a:alpha val="24000"/>
                </a:schemeClr>
              </a:solidFill>
              <a:ln>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7" name="グループ化 26"/>
            <p:cNvGrpSpPr/>
            <p:nvPr/>
          </p:nvGrpSpPr>
          <p:grpSpPr>
            <a:xfrm>
              <a:off x="2034964" y="5715016"/>
              <a:ext cx="925644" cy="523078"/>
              <a:chOff x="2034964" y="6249958"/>
              <a:chExt cx="925644" cy="523078"/>
            </a:xfrm>
          </p:grpSpPr>
          <p:sp>
            <p:nvSpPr>
              <p:cNvPr id="13" name="角丸四角形 12"/>
              <p:cNvSpPr/>
              <p:nvPr/>
            </p:nvSpPr>
            <p:spPr>
              <a:xfrm>
                <a:off x="2034964" y="6249958"/>
                <a:ext cx="36000" cy="108000"/>
              </a:xfrm>
              <a:prstGeom prst="roundRect">
                <a:avLst/>
              </a:prstGeom>
              <a:solidFill>
                <a:schemeClr val="tx1">
                  <a:alpha val="24000"/>
                </a:schemeClr>
              </a:solidFill>
              <a:ln>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 name="グループ化 25"/>
              <p:cNvGrpSpPr/>
              <p:nvPr/>
            </p:nvGrpSpPr>
            <p:grpSpPr>
              <a:xfrm>
                <a:off x="2058418" y="6464272"/>
                <a:ext cx="902190" cy="308764"/>
                <a:chOff x="2058418" y="6464272"/>
                <a:chExt cx="902190" cy="308764"/>
              </a:xfrm>
            </p:grpSpPr>
            <p:sp>
              <p:nvSpPr>
                <p:cNvPr id="14" name="角丸四角形 13"/>
                <p:cNvSpPr/>
                <p:nvPr/>
              </p:nvSpPr>
              <p:spPr>
                <a:xfrm>
                  <a:off x="2060608" y="6464272"/>
                  <a:ext cx="900000" cy="108000"/>
                </a:xfrm>
                <a:prstGeom prst="roundRect">
                  <a:avLst/>
                </a:prstGeom>
                <a:solidFill>
                  <a:schemeClr val="accent2">
                    <a:alpha val="24000"/>
                  </a:schemeClr>
                </a:solidFill>
                <a:ln>
                  <a:solidFill>
                    <a:schemeClr val="accent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2058418" y="6665036"/>
                  <a:ext cx="900000" cy="108000"/>
                </a:xfrm>
                <a:prstGeom prst="roundRect">
                  <a:avLst/>
                </a:prstGeom>
                <a:solidFill>
                  <a:schemeClr val="tx1">
                    <a:alpha val="24000"/>
                  </a:schemeClr>
                </a:solidFill>
                <a:ln>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pic>
        <p:nvPicPr>
          <p:cNvPr id="6" name="Picture 14"/>
          <p:cNvPicPr>
            <a:picLocks noChangeAspect="1" noChangeArrowheads="1"/>
          </p:cNvPicPr>
          <p:nvPr/>
        </p:nvPicPr>
        <p:blipFill>
          <a:blip r:embed="rId6"/>
          <a:srcRect/>
          <a:stretch>
            <a:fillRect/>
          </a:stretch>
        </p:blipFill>
        <p:spPr bwMode="auto">
          <a:xfrm>
            <a:off x="2285985" y="-71462"/>
            <a:ext cx="2772000" cy="1959662"/>
          </a:xfrm>
          <a:prstGeom prst="rect">
            <a:avLst/>
          </a:prstGeom>
          <a:noFill/>
          <a:ln w="9525">
            <a:noFill/>
            <a:miter lim="800000"/>
            <a:headEnd/>
            <a:tailEnd/>
          </a:ln>
          <a:effectLst/>
        </p:spPr>
      </p:pic>
      <p:sp>
        <p:nvSpPr>
          <p:cNvPr id="31" name="テキスト ボックス 30"/>
          <p:cNvSpPr txBox="1"/>
          <p:nvPr/>
        </p:nvSpPr>
        <p:spPr>
          <a:xfrm>
            <a:off x="1857356" y="2616678"/>
            <a:ext cx="1428760" cy="400110"/>
          </a:xfrm>
          <a:prstGeom prst="rect">
            <a:avLst/>
          </a:prstGeom>
          <a:noFill/>
        </p:spPr>
        <p:txBody>
          <a:bodyPr wrap="square" rtlCol="0">
            <a:spAutoFit/>
          </a:bodyPr>
          <a:lstStyle/>
          <a:p>
            <a:r>
              <a:rPr kumimoji="1" lang="en-US" altLang="ja-JP" sz="2000" dirty="0" smtClean="0"/>
              <a:t>real data</a:t>
            </a:r>
            <a:endParaRPr kumimoji="1" lang="ja-JP" altLang="en-US" sz="2000" dirty="0"/>
          </a:p>
        </p:txBody>
      </p:sp>
      <p:cxnSp>
        <p:nvCxnSpPr>
          <p:cNvPr id="33" name="直線矢印コネクタ 32"/>
          <p:cNvCxnSpPr/>
          <p:nvPr/>
        </p:nvCxnSpPr>
        <p:spPr>
          <a:xfrm>
            <a:off x="1643042" y="910240"/>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3000364" y="2839066"/>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2285984" y="4442384"/>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2447290" y="6064132"/>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a:off x="857224" y="6429396"/>
            <a:ext cx="428628" cy="1588"/>
          </a:xfrm>
          <a:prstGeom prst="straightConnector1">
            <a:avLst/>
          </a:prstGeom>
          <a:ln w="25400">
            <a:solidFill>
              <a:schemeClr val="tx1">
                <a:lumMod val="85000"/>
                <a:lumOff val="1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1357290" y="6228334"/>
            <a:ext cx="714380" cy="400110"/>
          </a:xfrm>
          <a:prstGeom prst="rect">
            <a:avLst/>
          </a:prstGeom>
          <a:noFill/>
        </p:spPr>
        <p:txBody>
          <a:bodyPr wrap="square" rtlCol="0">
            <a:spAutoFit/>
          </a:bodyPr>
          <a:lstStyle/>
          <a:p>
            <a:r>
              <a:rPr kumimoji="1" lang="en-US" altLang="ja-JP" sz="2000" dirty="0" smtClean="0"/>
              <a:t>time</a:t>
            </a:r>
            <a:endParaRPr kumimoji="1" lang="ja-JP" altLang="en-US" sz="2000" dirty="0"/>
          </a:p>
        </p:txBody>
      </p:sp>
      <p:sp>
        <p:nvSpPr>
          <p:cNvPr id="40" name="テキスト ボックス 39"/>
          <p:cNvSpPr txBox="1"/>
          <p:nvPr/>
        </p:nvSpPr>
        <p:spPr>
          <a:xfrm>
            <a:off x="642910" y="202148"/>
            <a:ext cx="1571636" cy="369332"/>
          </a:xfrm>
          <a:prstGeom prst="rect">
            <a:avLst/>
          </a:prstGeom>
          <a:noFill/>
        </p:spPr>
        <p:txBody>
          <a:bodyPr wrap="square" rtlCol="0">
            <a:spAutoFit/>
          </a:bodyPr>
          <a:lstStyle/>
          <a:p>
            <a:r>
              <a:rPr kumimoji="1" lang="en-US" altLang="ja-JP" dirty="0" smtClean="0"/>
              <a:t>alpha rhythm</a:t>
            </a:r>
            <a:endParaRPr kumimoji="1" lang="ja-JP"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p:cNvGrpSpPr/>
          <p:nvPr/>
        </p:nvGrpSpPr>
        <p:grpSpPr>
          <a:xfrm>
            <a:off x="92988" y="2000240"/>
            <a:ext cx="9052583" cy="2286016"/>
            <a:chOff x="92988" y="2000240"/>
            <a:chExt cx="9052583" cy="2286016"/>
          </a:xfrm>
        </p:grpSpPr>
        <p:grpSp>
          <p:nvGrpSpPr>
            <p:cNvPr id="3" name="Group 23"/>
            <p:cNvGrpSpPr>
              <a:grpSpLocks/>
            </p:cNvGrpSpPr>
            <p:nvPr/>
          </p:nvGrpSpPr>
          <p:grpSpPr bwMode="auto">
            <a:xfrm>
              <a:off x="92988" y="2000240"/>
              <a:ext cx="9052583" cy="2286016"/>
              <a:chOff x="-1181" y="2387"/>
              <a:chExt cx="6794" cy="1393"/>
            </a:xfrm>
          </p:grpSpPr>
          <p:pic>
            <p:nvPicPr>
              <p:cNvPr id="8" name="Picture 15"/>
              <p:cNvPicPr>
                <a:picLocks noChangeAspect="1" noChangeArrowheads="1"/>
              </p:cNvPicPr>
              <p:nvPr/>
            </p:nvPicPr>
            <p:blipFill>
              <a:blip r:embed="rId4"/>
              <a:srcRect/>
              <a:stretch>
                <a:fillRect/>
              </a:stretch>
            </p:blipFill>
            <p:spPr bwMode="auto">
              <a:xfrm>
                <a:off x="-1181" y="2387"/>
                <a:ext cx="1728" cy="1390"/>
              </a:xfrm>
              <a:prstGeom prst="rect">
                <a:avLst/>
              </a:prstGeom>
              <a:noFill/>
              <a:ln w="9525">
                <a:noFill/>
                <a:miter lim="800000"/>
                <a:headEnd/>
                <a:tailEnd/>
              </a:ln>
              <a:effectLst/>
            </p:spPr>
          </p:pic>
          <p:pic>
            <p:nvPicPr>
              <p:cNvPr id="9" name="Picture 16"/>
              <p:cNvPicPr>
                <a:picLocks noChangeAspect="1" noChangeArrowheads="1"/>
              </p:cNvPicPr>
              <p:nvPr/>
            </p:nvPicPr>
            <p:blipFill>
              <a:blip r:embed="rId5"/>
              <a:srcRect/>
              <a:stretch>
                <a:fillRect/>
              </a:stretch>
            </p:blipFill>
            <p:spPr bwMode="auto">
              <a:xfrm>
                <a:off x="522" y="2387"/>
                <a:ext cx="1735" cy="1393"/>
              </a:xfrm>
              <a:prstGeom prst="rect">
                <a:avLst/>
              </a:prstGeom>
              <a:noFill/>
              <a:ln w="9525">
                <a:noFill/>
                <a:miter lim="800000"/>
                <a:headEnd/>
                <a:tailEnd/>
              </a:ln>
              <a:effectLst/>
            </p:spPr>
          </p:pic>
          <p:pic>
            <p:nvPicPr>
              <p:cNvPr id="10" name="Picture 17"/>
              <p:cNvPicPr>
                <a:picLocks noChangeAspect="1" noChangeArrowheads="1"/>
              </p:cNvPicPr>
              <p:nvPr/>
            </p:nvPicPr>
            <p:blipFill>
              <a:blip r:embed="rId6"/>
              <a:srcRect/>
              <a:stretch>
                <a:fillRect/>
              </a:stretch>
            </p:blipFill>
            <p:spPr bwMode="auto">
              <a:xfrm>
                <a:off x="2245" y="2387"/>
                <a:ext cx="1728" cy="1387"/>
              </a:xfrm>
              <a:prstGeom prst="rect">
                <a:avLst/>
              </a:prstGeom>
              <a:noFill/>
              <a:ln w="9525">
                <a:noFill/>
                <a:miter lim="800000"/>
                <a:headEnd/>
                <a:tailEnd/>
              </a:ln>
              <a:effectLst/>
            </p:spPr>
          </p:pic>
          <p:pic>
            <p:nvPicPr>
              <p:cNvPr id="11" name="Picture 18"/>
              <p:cNvPicPr>
                <a:picLocks noChangeAspect="1" noChangeArrowheads="1"/>
              </p:cNvPicPr>
              <p:nvPr/>
            </p:nvPicPr>
            <p:blipFill>
              <a:blip r:embed="rId7"/>
              <a:srcRect/>
              <a:stretch>
                <a:fillRect/>
              </a:stretch>
            </p:blipFill>
            <p:spPr bwMode="auto">
              <a:xfrm>
                <a:off x="3878" y="2387"/>
                <a:ext cx="1735" cy="1393"/>
              </a:xfrm>
              <a:prstGeom prst="rect">
                <a:avLst/>
              </a:prstGeom>
              <a:noFill/>
              <a:ln w="9525">
                <a:noFill/>
                <a:miter lim="800000"/>
                <a:headEnd/>
                <a:tailEnd/>
              </a:ln>
              <a:effectLst/>
            </p:spPr>
          </p:pic>
        </p:grpSp>
        <p:sp>
          <p:nvSpPr>
            <p:cNvPr id="12" name="Text Box 26"/>
            <p:cNvSpPr txBox="1">
              <a:spLocks noChangeArrowheads="1"/>
            </p:cNvSpPr>
            <p:nvPr/>
          </p:nvSpPr>
          <p:spPr bwMode="auto">
            <a:xfrm>
              <a:off x="7143768" y="2161970"/>
              <a:ext cx="785818" cy="369332"/>
            </a:xfrm>
            <a:prstGeom prst="rect">
              <a:avLst/>
            </a:prstGeom>
            <a:noFill/>
            <a:ln w="9525">
              <a:noFill/>
              <a:miter lim="800000"/>
              <a:headEnd/>
              <a:tailEnd/>
            </a:ln>
            <a:effectLst/>
          </p:spPr>
          <p:txBody>
            <a:bodyPr wrap="square">
              <a:spAutoFit/>
            </a:bodyPr>
            <a:lstStyle/>
            <a:p>
              <a:pPr>
                <a:spcBef>
                  <a:spcPct val="50000"/>
                </a:spcBef>
              </a:pPr>
              <a:r>
                <a:rPr lang="en-US" altLang="ja-JP" dirty="0" smtClean="0">
                  <a:ea typeface="ＭＳ Ｐゴシック" pitchFamily="50" charset="-128"/>
                </a:rPr>
                <a:t>k=100</a:t>
              </a:r>
              <a:endParaRPr lang="en-US" altLang="ja-JP" dirty="0">
                <a:ea typeface="ＭＳ Ｐゴシック" pitchFamily="50" charset="-128"/>
              </a:endParaRPr>
            </a:p>
          </p:txBody>
        </p:sp>
        <p:sp>
          <p:nvSpPr>
            <p:cNvPr id="13" name="Text Box 26"/>
            <p:cNvSpPr txBox="1">
              <a:spLocks noChangeArrowheads="1"/>
            </p:cNvSpPr>
            <p:nvPr/>
          </p:nvSpPr>
          <p:spPr bwMode="auto">
            <a:xfrm>
              <a:off x="2714612" y="2174112"/>
              <a:ext cx="714380" cy="369332"/>
            </a:xfrm>
            <a:prstGeom prst="rect">
              <a:avLst/>
            </a:prstGeom>
            <a:noFill/>
            <a:ln w="9525">
              <a:noFill/>
              <a:miter lim="800000"/>
              <a:headEnd/>
              <a:tailEnd/>
            </a:ln>
            <a:effectLst/>
          </p:spPr>
          <p:txBody>
            <a:bodyPr wrap="square">
              <a:spAutoFit/>
            </a:bodyPr>
            <a:lstStyle/>
            <a:p>
              <a:pPr>
                <a:spcBef>
                  <a:spcPct val="50000"/>
                </a:spcBef>
              </a:pPr>
              <a:r>
                <a:rPr lang="en-US" altLang="ja-JP" dirty="0" smtClean="0">
                  <a:ea typeface="ＭＳ Ｐゴシック" pitchFamily="50" charset="-128"/>
                </a:rPr>
                <a:t>k=50</a:t>
              </a:r>
              <a:endParaRPr lang="en-US" altLang="ja-JP" dirty="0">
                <a:ea typeface="ＭＳ Ｐゴシック" pitchFamily="50" charset="-128"/>
              </a:endParaRPr>
            </a:p>
          </p:txBody>
        </p:sp>
        <p:sp>
          <p:nvSpPr>
            <p:cNvPr id="14" name="Text Box 26"/>
            <p:cNvSpPr txBox="1">
              <a:spLocks noChangeArrowheads="1"/>
            </p:cNvSpPr>
            <p:nvPr/>
          </p:nvSpPr>
          <p:spPr bwMode="auto">
            <a:xfrm>
              <a:off x="5031624" y="2171416"/>
              <a:ext cx="928694" cy="369332"/>
            </a:xfrm>
            <a:prstGeom prst="rect">
              <a:avLst/>
            </a:prstGeom>
            <a:noFill/>
            <a:ln w="9525">
              <a:noFill/>
              <a:miter lim="800000"/>
              <a:headEnd/>
              <a:tailEnd/>
            </a:ln>
            <a:effectLst/>
          </p:spPr>
          <p:txBody>
            <a:bodyPr wrap="square">
              <a:spAutoFit/>
            </a:bodyPr>
            <a:lstStyle/>
            <a:p>
              <a:pPr>
                <a:spcBef>
                  <a:spcPct val="50000"/>
                </a:spcBef>
              </a:pPr>
              <a:r>
                <a:rPr lang="en-US" altLang="ja-JP" dirty="0" smtClean="0">
                  <a:ea typeface="ＭＳ Ｐゴシック" pitchFamily="50" charset="-128"/>
                </a:rPr>
                <a:t>k=80</a:t>
              </a:r>
              <a:endParaRPr lang="en-US" altLang="ja-JP" dirty="0">
                <a:ea typeface="ＭＳ Ｐゴシック" pitchFamily="50" charset="-128"/>
              </a:endParaRPr>
            </a:p>
          </p:txBody>
        </p:sp>
        <p:sp>
          <p:nvSpPr>
            <p:cNvPr id="15" name="Text Box 26"/>
            <p:cNvSpPr txBox="1">
              <a:spLocks noChangeArrowheads="1"/>
            </p:cNvSpPr>
            <p:nvPr/>
          </p:nvSpPr>
          <p:spPr bwMode="auto">
            <a:xfrm>
              <a:off x="565044" y="2102674"/>
              <a:ext cx="572120" cy="369995"/>
            </a:xfrm>
            <a:prstGeom prst="rect">
              <a:avLst/>
            </a:prstGeom>
            <a:noFill/>
            <a:ln w="9525">
              <a:noFill/>
              <a:miter lim="800000"/>
              <a:headEnd/>
              <a:tailEnd/>
            </a:ln>
            <a:effectLst/>
          </p:spPr>
          <p:txBody>
            <a:bodyPr wrap="square">
              <a:spAutoFit/>
            </a:bodyPr>
            <a:lstStyle/>
            <a:p>
              <a:pPr>
                <a:spcBef>
                  <a:spcPct val="50000"/>
                </a:spcBef>
              </a:pPr>
              <a:r>
                <a:rPr lang="en-US" altLang="ja-JP" dirty="0" smtClean="0">
                  <a:ea typeface="ＭＳ Ｐゴシック" pitchFamily="50" charset="-128"/>
                </a:rPr>
                <a:t>k=1</a:t>
              </a:r>
              <a:endParaRPr lang="en-US" altLang="ja-JP" dirty="0">
                <a:ea typeface="ＭＳ Ｐゴシック" pitchFamily="50" charset="-128"/>
              </a:endParaRPr>
            </a:p>
          </p:txBody>
        </p:sp>
      </p:grpSp>
      <p:sp>
        <p:nvSpPr>
          <p:cNvPr id="17" name="正方形/長方形 16"/>
          <p:cNvSpPr/>
          <p:nvPr/>
        </p:nvSpPr>
        <p:spPr>
          <a:xfrm>
            <a:off x="500034" y="548326"/>
            <a:ext cx="8786874" cy="523220"/>
          </a:xfrm>
          <a:prstGeom prst="rect">
            <a:avLst/>
          </a:prstGeom>
        </p:spPr>
        <p:txBody>
          <a:bodyPr wrap="square">
            <a:spAutoFit/>
          </a:bodyPr>
          <a:lstStyle/>
          <a:p>
            <a:r>
              <a:rPr lang="en-US" altLang="ja-JP" sz="2800" dirty="0" smtClean="0">
                <a:latin typeface="+mn-ea"/>
              </a:rPr>
              <a:t>the map function of the </a:t>
            </a:r>
            <a:r>
              <a:rPr lang="en-US" altLang="ja-JP" sz="2800" dirty="0" err="1" smtClean="0">
                <a:latin typeface="+mn-ea"/>
              </a:rPr>
              <a:t>Henon</a:t>
            </a:r>
            <a:r>
              <a:rPr lang="en-US" altLang="ja-JP" sz="2800" dirty="0" smtClean="0">
                <a:latin typeface="+mn-ea"/>
              </a:rPr>
              <a:t> solved by RFB network </a:t>
            </a:r>
            <a:endParaRPr lang="ja-JP" altLang="en-US" sz="2800" dirty="0">
              <a:latin typeface="+mn-ea"/>
            </a:endParaRPr>
          </a:p>
        </p:txBody>
      </p:sp>
      <p:graphicFrame>
        <p:nvGraphicFramePr>
          <p:cNvPr id="79873" name="Object 1"/>
          <p:cNvGraphicFramePr>
            <a:graphicFrameLocks noChangeAspect="1"/>
          </p:cNvGraphicFramePr>
          <p:nvPr/>
        </p:nvGraphicFramePr>
        <p:xfrm>
          <a:off x="1571604" y="1214422"/>
          <a:ext cx="3047941" cy="571489"/>
        </p:xfrm>
        <a:graphic>
          <a:graphicData uri="http://schemas.openxmlformats.org/presentationml/2006/ole">
            <p:oleObj spid="_x0000_s79873" name="数式" r:id="rId8" imgW="977760" imgH="253800" progId="Equation.3">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3600" dirty="0" smtClean="0"/>
              <a:t>motive for study</a:t>
            </a:r>
            <a:endParaRPr kumimoji="1" lang="ja-JP" altLang="en-US" sz="3600" dirty="0"/>
          </a:p>
        </p:txBody>
      </p:sp>
      <p:sp>
        <p:nvSpPr>
          <p:cNvPr id="3" name="コンテンツ プレースホルダ 2"/>
          <p:cNvSpPr>
            <a:spLocks noGrp="1"/>
          </p:cNvSpPr>
          <p:nvPr>
            <p:ph sz="half" idx="1"/>
          </p:nvPr>
        </p:nvSpPr>
        <p:spPr>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a:normAutofit fontScale="77500" lnSpcReduction="20000"/>
          </a:bodyPr>
          <a:lstStyle/>
          <a:p>
            <a:r>
              <a:rPr kumimoji="1" lang="en-US" altLang="ja-JP" dirty="0" smtClean="0"/>
              <a:t>complex and active dynamics of the electric current in the neural networks of the cerebral cortex seems to reflect the state of consciousness (a kind of data processing in the brain)</a:t>
            </a:r>
            <a:endParaRPr kumimoji="1" lang="ja-JP" altLang="en-US" dirty="0" smtClean="0"/>
          </a:p>
          <a:p>
            <a:r>
              <a:rPr lang="en-US" altLang="ja-JP" dirty="0" smtClean="0"/>
              <a:t>the activity of the neural current can be measured with </a:t>
            </a:r>
            <a:r>
              <a:rPr lang="en-US" altLang="ja-JP" dirty="0" err="1" smtClean="0"/>
              <a:t>magnetoencephalogram</a:t>
            </a:r>
            <a:r>
              <a:rPr lang="en-US" altLang="ja-JP" dirty="0" smtClean="0"/>
              <a:t> (MEG)  at a high </a:t>
            </a:r>
            <a:r>
              <a:rPr lang="en-US" altLang="ja-JP" dirty="0" smtClean="0"/>
              <a:t>spatiotemporal </a:t>
            </a:r>
            <a:r>
              <a:rPr lang="en-US" altLang="ja-JP" dirty="0" smtClean="0"/>
              <a:t>resolving power</a:t>
            </a:r>
            <a:endParaRPr kumimoji="1" lang="ja-JP" altLang="en-US" dirty="0"/>
          </a:p>
        </p:txBody>
      </p:sp>
      <p:sp>
        <p:nvSpPr>
          <p:cNvPr id="4" name="コンテンツ プレースホルダ 3"/>
          <p:cNvSpPr>
            <a:spLocks noGrp="1"/>
          </p:cNvSpPr>
          <p:nvPr>
            <p:ph sz="half" idx="2"/>
          </p:nvPr>
        </p:nvSpPr>
        <p:spPr/>
        <p:txBody>
          <a:bodyPr>
            <a:normAutofit fontScale="77500" lnSpcReduction="20000"/>
          </a:bodyPr>
          <a:lstStyle/>
          <a:p>
            <a:r>
              <a:rPr kumimoji="1" lang="en-US" altLang="ja-JP" dirty="0" smtClean="0"/>
              <a:t>is a consciousness state able to be given in a quantitative way by the analysis of the </a:t>
            </a:r>
            <a:r>
              <a:rPr kumimoji="1" lang="en-US" altLang="ja-JP" dirty="0" smtClean="0"/>
              <a:t>spatiotemporal </a:t>
            </a:r>
            <a:r>
              <a:rPr kumimoji="1" lang="en-US" altLang="ja-JP" dirty="0" smtClean="0"/>
              <a:t>data of neural current activity?</a:t>
            </a:r>
          </a:p>
          <a:p>
            <a:pPr>
              <a:buNone/>
            </a:pPr>
            <a:r>
              <a:rPr lang="en-US" altLang="ja-JP" dirty="0" smtClean="0"/>
              <a:t>     ex. a state of mind  identified through a quantitative agent?</a:t>
            </a:r>
            <a:endParaRPr kumimoji="1" lang="en-US" altLang="ja-JP" dirty="0" smtClean="0"/>
          </a:p>
          <a:p>
            <a:r>
              <a:rPr kumimoji="1" lang="en-US" altLang="ja-JP" dirty="0" smtClean="0"/>
              <a:t>at a first stage, we started to do experiments under simple consciousness </a:t>
            </a:r>
            <a:r>
              <a:rPr lang="en-US" altLang="ja-JP" dirty="0" smtClean="0"/>
              <a:t>states and do the analysis </a:t>
            </a:r>
            <a:r>
              <a:rPr kumimoji="1" lang="en-US" altLang="ja-JP" dirty="0" smtClean="0"/>
              <a:t> of the measurement data.</a:t>
            </a:r>
          </a:p>
          <a:p>
            <a:pPr>
              <a:buNone/>
            </a:pPr>
            <a:endParaRPr kumimoji="1" lang="ja-JP" altLang="en-US" dirty="0" smtClean="0"/>
          </a:p>
          <a:p>
            <a:endParaRPr kumimoji="1" lang="ja-JP" alt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正方形/長方形 52"/>
          <p:cNvSpPr/>
          <p:nvPr/>
        </p:nvSpPr>
        <p:spPr>
          <a:xfrm>
            <a:off x="824975" y="655981"/>
            <a:ext cx="4786346" cy="214314"/>
          </a:xfrm>
          <a:prstGeom prst="rect">
            <a:avLst/>
          </a:pr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4514" name="Object 2"/>
          <p:cNvGraphicFramePr>
            <a:graphicFrameLocks noChangeAspect="1"/>
          </p:cNvGraphicFramePr>
          <p:nvPr/>
        </p:nvGraphicFramePr>
        <p:xfrm>
          <a:off x="490538" y="500063"/>
          <a:ext cx="7967662" cy="533400"/>
        </p:xfrm>
        <a:graphic>
          <a:graphicData uri="http://schemas.openxmlformats.org/presentationml/2006/ole">
            <p:oleObj spid="_x0000_s64514" name="数式" r:id="rId4" imgW="2984400" imgH="203040" progId="Equation.3">
              <p:embed/>
            </p:oleObj>
          </a:graphicData>
        </a:graphic>
      </p:graphicFrame>
      <p:cxnSp>
        <p:nvCxnSpPr>
          <p:cNvPr id="6" name="直線コネクタ 5"/>
          <p:cNvCxnSpPr/>
          <p:nvPr/>
        </p:nvCxnSpPr>
        <p:spPr>
          <a:xfrm>
            <a:off x="857224" y="928670"/>
            <a:ext cx="471490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2682363" y="1103795"/>
            <a:ext cx="4714908" cy="158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4516" name="Object 4"/>
          <p:cNvGraphicFramePr>
            <a:graphicFrameLocks noChangeAspect="1"/>
          </p:cNvGraphicFramePr>
          <p:nvPr/>
        </p:nvGraphicFramePr>
        <p:xfrm>
          <a:off x="857224" y="1201359"/>
          <a:ext cx="620712" cy="322263"/>
        </p:xfrm>
        <a:graphic>
          <a:graphicData uri="http://schemas.openxmlformats.org/presentationml/2006/ole">
            <p:oleObj spid="_x0000_s64516" name="数式" r:id="rId5" imgW="330120" imgH="177480" progId="Equation.3">
              <p:embed/>
            </p:oleObj>
          </a:graphicData>
        </a:graphic>
      </p:graphicFrame>
      <p:graphicFrame>
        <p:nvGraphicFramePr>
          <p:cNvPr id="64519" name="Object 7"/>
          <p:cNvGraphicFramePr>
            <a:graphicFrameLocks noChangeAspect="1"/>
          </p:cNvGraphicFramePr>
          <p:nvPr/>
        </p:nvGraphicFramePr>
        <p:xfrm>
          <a:off x="1785918" y="1188296"/>
          <a:ext cx="668337" cy="322263"/>
        </p:xfrm>
        <a:graphic>
          <a:graphicData uri="http://schemas.openxmlformats.org/presentationml/2006/ole">
            <p:oleObj spid="_x0000_s64519" name="数式" r:id="rId6" imgW="355320" imgH="177480" progId="Equation.3">
              <p:embed/>
            </p:oleObj>
          </a:graphicData>
        </a:graphic>
      </p:graphicFrame>
      <p:graphicFrame>
        <p:nvGraphicFramePr>
          <p:cNvPr id="64520" name="Object 8"/>
          <p:cNvGraphicFramePr>
            <a:graphicFrameLocks noChangeAspect="1"/>
          </p:cNvGraphicFramePr>
          <p:nvPr/>
        </p:nvGraphicFramePr>
        <p:xfrm>
          <a:off x="2651125" y="1203325"/>
          <a:ext cx="1814513" cy="368300"/>
        </p:xfrm>
        <a:graphic>
          <a:graphicData uri="http://schemas.openxmlformats.org/presentationml/2006/ole">
            <p:oleObj spid="_x0000_s64520" name="数式" r:id="rId7" imgW="965160" imgH="203040" progId="Equation.3">
              <p:embed/>
            </p:oleObj>
          </a:graphicData>
        </a:graphic>
      </p:graphicFrame>
      <p:graphicFrame>
        <p:nvGraphicFramePr>
          <p:cNvPr id="19" name="Object 4"/>
          <p:cNvGraphicFramePr>
            <a:graphicFrameLocks noChangeAspect="1"/>
          </p:cNvGraphicFramePr>
          <p:nvPr/>
        </p:nvGraphicFramePr>
        <p:xfrm>
          <a:off x="4929190" y="1096963"/>
          <a:ext cx="1839913" cy="461962"/>
        </p:xfrm>
        <a:graphic>
          <a:graphicData uri="http://schemas.openxmlformats.org/presentationml/2006/ole">
            <p:oleObj spid="_x0000_s64521" name="数式" r:id="rId8" imgW="977760" imgH="253800" progId="Equation.3">
              <p:embed/>
            </p:oleObj>
          </a:graphicData>
        </a:graphic>
      </p:graphicFrame>
      <p:sp>
        <p:nvSpPr>
          <p:cNvPr id="20" name="テキスト ボックス 19"/>
          <p:cNvSpPr txBox="1"/>
          <p:nvPr/>
        </p:nvSpPr>
        <p:spPr>
          <a:xfrm>
            <a:off x="714348" y="1643050"/>
            <a:ext cx="6572296" cy="400110"/>
          </a:xfrm>
          <a:prstGeom prst="rect">
            <a:avLst/>
          </a:prstGeom>
          <a:noFill/>
        </p:spPr>
        <p:txBody>
          <a:bodyPr wrap="square" rtlCol="0">
            <a:spAutoFit/>
          </a:bodyPr>
          <a:lstStyle/>
          <a:p>
            <a:r>
              <a:rPr lang="en-US" altLang="ja-JP" sz="2000" dirty="0" smtClean="0"/>
              <a:t>the</a:t>
            </a:r>
            <a:r>
              <a:rPr kumimoji="1" lang="en-US" altLang="ja-JP" sz="2000" dirty="0" smtClean="0"/>
              <a:t> map function for every data window</a:t>
            </a:r>
            <a:r>
              <a:rPr lang="en-US" altLang="ja-JP" sz="2000" i="1" dirty="0" smtClean="0"/>
              <a:t> k</a:t>
            </a:r>
            <a:r>
              <a:rPr lang="en-US" altLang="ja-JP" sz="2000" dirty="0" smtClean="0"/>
              <a:t>,  </a:t>
            </a:r>
            <a:r>
              <a:rPr kumimoji="1" lang="en-US" altLang="ja-JP" sz="2000" dirty="0" smtClean="0"/>
              <a:t>stepped by 50ms</a:t>
            </a:r>
            <a:endParaRPr kumimoji="1" lang="ja-JP" altLang="en-US" sz="2000" dirty="0"/>
          </a:p>
        </p:txBody>
      </p:sp>
      <p:cxnSp>
        <p:nvCxnSpPr>
          <p:cNvPr id="31" name="直線コネクタ 30"/>
          <p:cNvCxnSpPr/>
          <p:nvPr/>
        </p:nvCxnSpPr>
        <p:spPr>
          <a:xfrm rot="5400000">
            <a:off x="1065415" y="1084609"/>
            <a:ext cx="285752"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nvGrpSpPr>
          <p:cNvPr id="54" name="グループ化 53"/>
          <p:cNvGrpSpPr/>
          <p:nvPr/>
        </p:nvGrpSpPr>
        <p:grpSpPr>
          <a:xfrm>
            <a:off x="1714480" y="1013360"/>
            <a:ext cx="4714908" cy="228171"/>
            <a:chOff x="1714480" y="1000108"/>
            <a:chExt cx="4714908" cy="228171"/>
          </a:xfrm>
        </p:grpSpPr>
        <p:cxnSp>
          <p:nvCxnSpPr>
            <p:cNvPr id="11" name="直線コネクタ 10"/>
            <p:cNvCxnSpPr/>
            <p:nvPr/>
          </p:nvCxnSpPr>
          <p:spPr>
            <a:xfrm>
              <a:off x="1714480" y="1000108"/>
              <a:ext cx="471490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rot="5400000">
              <a:off x="2022888" y="1120328"/>
              <a:ext cx="214314"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cxnSp>
        <p:nvCxnSpPr>
          <p:cNvPr id="35" name="直線コネクタ 34"/>
          <p:cNvCxnSpPr/>
          <p:nvPr/>
        </p:nvCxnSpPr>
        <p:spPr>
          <a:xfrm rot="5400000">
            <a:off x="2888943" y="1169110"/>
            <a:ext cx="142876"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56" name="角丸四角形 55">
            <a:hlinkClick r:id="rId9" action="ppaction://hlinkfile"/>
          </p:cNvPr>
          <p:cNvSpPr/>
          <p:nvPr/>
        </p:nvSpPr>
        <p:spPr>
          <a:xfrm>
            <a:off x="7903082" y="1870616"/>
            <a:ext cx="285752" cy="285752"/>
          </a:xfrm>
          <a:prstGeom prst="round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p:cNvSpPr txBox="1"/>
          <p:nvPr/>
        </p:nvSpPr>
        <p:spPr>
          <a:xfrm>
            <a:off x="2714612" y="406579"/>
            <a:ext cx="1285884" cy="338554"/>
          </a:xfrm>
          <a:prstGeom prst="rect">
            <a:avLst/>
          </a:prstGeom>
          <a:noFill/>
        </p:spPr>
        <p:txBody>
          <a:bodyPr wrap="square" rtlCol="0">
            <a:spAutoFit/>
          </a:bodyPr>
          <a:lstStyle/>
          <a:p>
            <a:r>
              <a:rPr kumimoji="1" lang="en-US" altLang="ja-JP" sz="1600" dirty="0" smtClean="0"/>
              <a:t>data window</a:t>
            </a:r>
            <a:endParaRPr kumimoji="1" lang="ja-JP" altLang="en-US" sz="1600" dirty="0"/>
          </a:p>
        </p:txBody>
      </p:sp>
      <p:cxnSp>
        <p:nvCxnSpPr>
          <p:cNvPr id="63" name="直線コネクタ 62"/>
          <p:cNvCxnSpPr/>
          <p:nvPr/>
        </p:nvCxnSpPr>
        <p:spPr>
          <a:xfrm>
            <a:off x="214314" y="2500306"/>
            <a:ext cx="8715404" cy="71438"/>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66" name="グループ化 65"/>
          <p:cNvGrpSpPr/>
          <p:nvPr/>
        </p:nvGrpSpPr>
        <p:grpSpPr>
          <a:xfrm>
            <a:off x="486971" y="3071810"/>
            <a:ext cx="8085557" cy="3122568"/>
            <a:chOff x="486971" y="3836176"/>
            <a:chExt cx="8085557" cy="3122568"/>
          </a:xfrm>
        </p:grpSpPr>
        <p:grpSp>
          <p:nvGrpSpPr>
            <p:cNvPr id="61" name="グループ化 60"/>
            <p:cNvGrpSpPr/>
            <p:nvPr/>
          </p:nvGrpSpPr>
          <p:grpSpPr>
            <a:xfrm>
              <a:off x="486971" y="3836176"/>
              <a:ext cx="8085557" cy="3122568"/>
              <a:chOff x="415533" y="3836176"/>
              <a:chExt cx="8085557" cy="3122568"/>
            </a:xfrm>
          </p:grpSpPr>
          <p:grpSp>
            <p:nvGrpSpPr>
              <p:cNvPr id="52" name="グループ化 51"/>
              <p:cNvGrpSpPr/>
              <p:nvPr/>
            </p:nvGrpSpPr>
            <p:grpSpPr>
              <a:xfrm>
                <a:off x="500034" y="3997115"/>
                <a:ext cx="6429420" cy="2961629"/>
                <a:chOff x="3071802" y="3857628"/>
                <a:chExt cx="6429420" cy="2961629"/>
              </a:xfrm>
            </p:grpSpPr>
            <p:grpSp>
              <p:nvGrpSpPr>
                <p:cNvPr id="51" name="グループ化 50"/>
                <p:cNvGrpSpPr/>
                <p:nvPr/>
              </p:nvGrpSpPr>
              <p:grpSpPr>
                <a:xfrm>
                  <a:off x="3071802" y="3857628"/>
                  <a:ext cx="6429420" cy="2961629"/>
                  <a:chOff x="3071802" y="3857628"/>
                  <a:chExt cx="6429420" cy="2961629"/>
                </a:xfrm>
              </p:grpSpPr>
              <p:pic>
                <p:nvPicPr>
                  <p:cNvPr id="64522" name="Picture 10"/>
                  <p:cNvPicPr>
                    <a:picLocks noChangeAspect="1" noChangeArrowheads="1"/>
                  </p:cNvPicPr>
                  <p:nvPr/>
                </p:nvPicPr>
                <p:blipFill>
                  <a:blip r:embed="rId10" cstate="print"/>
                  <a:srcRect/>
                  <a:stretch>
                    <a:fillRect/>
                  </a:stretch>
                </p:blipFill>
                <p:spPr bwMode="auto">
                  <a:xfrm>
                    <a:off x="5429256" y="3857628"/>
                    <a:ext cx="3143272" cy="1948753"/>
                  </a:xfrm>
                  <a:prstGeom prst="rect">
                    <a:avLst/>
                  </a:prstGeom>
                  <a:noFill/>
                  <a:ln w="9525">
                    <a:noFill/>
                    <a:miter lim="800000"/>
                    <a:headEnd/>
                    <a:tailEnd/>
                  </a:ln>
                  <a:effectLst/>
                </p:spPr>
              </p:pic>
              <p:sp>
                <p:nvSpPr>
                  <p:cNvPr id="37" name="テキスト ボックス 36"/>
                  <p:cNvSpPr txBox="1"/>
                  <p:nvPr/>
                </p:nvSpPr>
                <p:spPr>
                  <a:xfrm>
                    <a:off x="5715008" y="6054143"/>
                    <a:ext cx="3786214" cy="707886"/>
                  </a:xfrm>
                  <a:prstGeom prst="rect">
                    <a:avLst/>
                  </a:prstGeom>
                  <a:noFill/>
                </p:spPr>
                <p:txBody>
                  <a:bodyPr wrap="square" rtlCol="0">
                    <a:spAutoFit/>
                  </a:bodyPr>
                  <a:lstStyle/>
                  <a:p>
                    <a:r>
                      <a:rPr kumimoji="1" lang="en-US" altLang="ja-JP" sz="2000" dirty="0" smtClean="0"/>
                      <a:t>Hurst exponent, alpha rhythm, </a:t>
                    </a:r>
                  </a:p>
                  <a:p>
                    <a:r>
                      <a:rPr kumimoji="1" lang="en-US" altLang="ja-JP" sz="2000" dirty="0" smtClean="0"/>
                      <a:t>YI-</a:t>
                    </a:r>
                    <a:r>
                      <a:rPr kumimoji="1" lang="en-US" altLang="ja-JP" sz="2000" dirty="0" err="1" smtClean="0"/>
                      <a:t>ecr</a:t>
                    </a:r>
                    <a:r>
                      <a:rPr kumimoji="1" lang="en-US" altLang="ja-JP" sz="2000" dirty="0" smtClean="0"/>
                      <a:t> 103ch, 2.5s,  by D </a:t>
                    </a:r>
                    <a:r>
                      <a:rPr kumimoji="1" lang="en-US" altLang="ja-JP" sz="2000" dirty="0" err="1" smtClean="0"/>
                      <a:t>kimoto</a:t>
                    </a:r>
                    <a:endParaRPr kumimoji="1" lang="ja-JP" altLang="en-US" sz="2000" dirty="0"/>
                  </a:p>
                </p:txBody>
              </p:sp>
              <p:sp>
                <p:nvSpPr>
                  <p:cNvPr id="38" name="テキスト ボックス 37"/>
                  <p:cNvSpPr txBox="1"/>
                  <p:nvPr/>
                </p:nvSpPr>
                <p:spPr>
                  <a:xfrm>
                    <a:off x="8059399" y="5649701"/>
                    <a:ext cx="785818" cy="338554"/>
                  </a:xfrm>
                  <a:prstGeom prst="rect">
                    <a:avLst/>
                  </a:prstGeom>
                  <a:noFill/>
                </p:spPr>
                <p:txBody>
                  <a:bodyPr wrap="square" rtlCol="0">
                    <a:spAutoFit/>
                  </a:bodyPr>
                  <a:lstStyle/>
                  <a:p>
                    <a:r>
                      <a:rPr kumimoji="1" lang="en-US" altLang="ja-JP" sz="1600" dirty="0" smtClean="0"/>
                      <a:t>2.5s</a:t>
                    </a:r>
                    <a:endParaRPr kumimoji="1" lang="ja-JP" altLang="en-US" sz="1600" dirty="0"/>
                  </a:p>
                </p:txBody>
              </p:sp>
              <p:sp>
                <p:nvSpPr>
                  <p:cNvPr id="39" name="テキスト ボックス 38"/>
                  <p:cNvSpPr txBox="1"/>
                  <p:nvPr/>
                </p:nvSpPr>
                <p:spPr>
                  <a:xfrm>
                    <a:off x="6858016" y="5643578"/>
                    <a:ext cx="785818" cy="338554"/>
                  </a:xfrm>
                  <a:prstGeom prst="rect">
                    <a:avLst/>
                  </a:prstGeom>
                  <a:noFill/>
                </p:spPr>
                <p:txBody>
                  <a:bodyPr wrap="square" rtlCol="0">
                    <a:spAutoFit/>
                  </a:bodyPr>
                  <a:lstStyle/>
                  <a:p>
                    <a:r>
                      <a:rPr lang="en-US" altLang="ja-JP" sz="1600" dirty="0" smtClean="0"/>
                      <a:t>100m</a:t>
                    </a:r>
                    <a:r>
                      <a:rPr kumimoji="1" lang="en-US" altLang="ja-JP" sz="1600" dirty="0" smtClean="0"/>
                      <a:t>s</a:t>
                    </a:r>
                    <a:endParaRPr kumimoji="1" lang="ja-JP" altLang="en-US" sz="1600" dirty="0"/>
                  </a:p>
                </p:txBody>
              </p:sp>
              <p:sp>
                <p:nvSpPr>
                  <p:cNvPr id="47" name="テキスト ボックス 46"/>
                  <p:cNvSpPr txBox="1"/>
                  <p:nvPr/>
                </p:nvSpPr>
                <p:spPr>
                  <a:xfrm>
                    <a:off x="7500958" y="4000504"/>
                    <a:ext cx="500066" cy="307777"/>
                  </a:xfrm>
                  <a:prstGeom prst="rect">
                    <a:avLst/>
                  </a:prstGeom>
                  <a:noFill/>
                </p:spPr>
                <p:txBody>
                  <a:bodyPr wrap="square" rtlCol="0">
                    <a:spAutoFit/>
                  </a:bodyPr>
                  <a:lstStyle/>
                  <a:p>
                    <a:r>
                      <a:rPr kumimoji="1" lang="en-US" altLang="ja-JP" sz="1400" dirty="0" smtClean="0"/>
                      <a:t>1.0</a:t>
                    </a:r>
                    <a:endParaRPr kumimoji="1" lang="ja-JP" altLang="en-US" sz="1400" dirty="0"/>
                  </a:p>
                </p:txBody>
              </p:sp>
              <p:sp>
                <p:nvSpPr>
                  <p:cNvPr id="48" name="テキスト ボックス 47"/>
                  <p:cNvSpPr txBox="1"/>
                  <p:nvPr/>
                </p:nvSpPr>
                <p:spPr>
                  <a:xfrm>
                    <a:off x="6072198" y="4500570"/>
                    <a:ext cx="785818" cy="307777"/>
                  </a:xfrm>
                  <a:prstGeom prst="rect">
                    <a:avLst/>
                  </a:prstGeom>
                  <a:noFill/>
                </p:spPr>
                <p:txBody>
                  <a:bodyPr wrap="square" rtlCol="0">
                    <a:spAutoFit/>
                  </a:bodyPr>
                  <a:lstStyle/>
                  <a:p>
                    <a:r>
                      <a:rPr kumimoji="1" lang="en-US" altLang="ja-JP" sz="1400" dirty="0" smtClean="0"/>
                      <a:t>0.31</a:t>
                    </a:r>
                    <a:endParaRPr kumimoji="1" lang="ja-JP" altLang="en-US" sz="1400" dirty="0"/>
                  </a:p>
                </p:txBody>
              </p:sp>
              <p:sp>
                <p:nvSpPr>
                  <p:cNvPr id="50" name="テキスト ボックス 49"/>
                  <p:cNvSpPr txBox="1"/>
                  <p:nvPr/>
                </p:nvSpPr>
                <p:spPr>
                  <a:xfrm>
                    <a:off x="7429520" y="5318087"/>
                    <a:ext cx="785818" cy="338554"/>
                  </a:xfrm>
                  <a:prstGeom prst="rect">
                    <a:avLst/>
                  </a:prstGeom>
                  <a:noFill/>
                </p:spPr>
                <p:txBody>
                  <a:bodyPr wrap="square" rtlCol="0">
                    <a:spAutoFit/>
                  </a:bodyPr>
                  <a:lstStyle/>
                  <a:p>
                    <a:r>
                      <a:rPr lang="en-US" altLang="ja-JP" sz="1600" dirty="0" smtClean="0"/>
                      <a:t>250m</a:t>
                    </a:r>
                    <a:r>
                      <a:rPr kumimoji="1" lang="en-US" altLang="ja-JP" sz="1600" dirty="0" smtClean="0"/>
                      <a:t>s</a:t>
                    </a:r>
                    <a:endParaRPr kumimoji="1" lang="ja-JP" altLang="en-US" sz="1600" dirty="0"/>
                  </a:p>
                </p:txBody>
              </p:sp>
              <p:sp>
                <p:nvSpPr>
                  <p:cNvPr id="60" name="テキスト ボックス 59"/>
                  <p:cNvSpPr txBox="1"/>
                  <p:nvPr/>
                </p:nvSpPr>
                <p:spPr>
                  <a:xfrm>
                    <a:off x="3071802" y="6111371"/>
                    <a:ext cx="2143140" cy="707886"/>
                  </a:xfrm>
                  <a:prstGeom prst="rect">
                    <a:avLst/>
                  </a:prstGeom>
                  <a:noFill/>
                </p:spPr>
                <p:txBody>
                  <a:bodyPr wrap="square" rtlCol="0">
                    <a:spAutoFit/>
                  </a:bodyPr>
                  <a:lstStyle/>
                  <a:p>
                    <a:r>
                      <a:rPr kumimoji="1" lang="en-US" altLang="ja-JP" sz="2000" dirty="0" smtClean="0"/>
                      <a:t>Hurst exponent, sine,  by D </a:t>
                    </a:r>
                    <a:r>
                      <a:rPr kumimoji="1" lang="en-US" altLang="ja-JP" sz="2000" dirty="0" err="1" smtClean="0"/>
                      <a:t>kimoto</a:t>
                    </a:r>
                    <a:endParaRPr kumimoji="1" lang="ja-JP" altLang="en-US" sz="2000" dirty="0"/>
                  </a:p>
                </p:txBody>
              </p:sp>
            </p:grpSp>
            <p:cxnSp>
              <p:nvCxnSpPr>
                <p:cNvPr id="41" name="直線コネクタ 40"/>
                <p:cNvCxnSpPr/>
                <p:nvPr/>
              </p:nvCxnSpPr>
              <p:spPr>
                <a:xfrm rot="5400000">
                  <a:off x="7679553" y="5035561"/>
                  <a:ext cx="1214446" cy="158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rot="5400000">
                  <a:off x="6721275" y="5131254"/>
                  <a:ext cx="968677" cy="1918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rot="5400000">
                  <a:off x="7013149" y="5118192"/>
                  <a:ext cx="968677" cy="1918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pic>
            <p:nvPicPr>
              <p:cNvPr id="64525" name="Picture 13"/>
              <p:cNvPicPr>
                <a:picLocks noChangeAspect="1" noChangeArrowheads="1"/>
              </p:cNvPicPr>
              <p:nvPr/>
            </p:nvPicPr>
            <p:blipFill>
              <a:blip r:embed="rId11" cstate="print"/>
              <a:srcRect/>
              <a:stretch>
                <a:fillRect/>
              </a:stretch>
            </p:blipFill>
            <p:spPr bwMode="auto">
              <a:xfrm>
                <a:off x="6000760" y="4143380"/>
                <a:ext cx="2500330" cy="1645426"/>
              </a:xfrm>
              <a:prstGeom prst="rect">
                <a:avLst/>
              </a:prstGeom>
              <a:noFill/>
              <a:ln w="9525">
                <a:noFill/>
                <a:miter lim="800000"/>
                <a:headEnd/>
                <a:tailEnd/>
              </a:ln>
              <a:effectLst/>
            </p:spPr>
          </p:pic>
          <p:pic>
            <p:nvPicPr>
              <p:cNvPr id="64526" name="Picture 14"/>
              <p:cNvPicPr>
                <a:picLocks noChangeAspect="1" noChangeArrowheads="1"/>
              </p:cNvPicPr>
              <p:nvPr/>
            </p:nvPicPr>
            <p:blipFill>
              <a:blip r:embed="rId12"/>
              <a:srcRect/>
              <a:stretch>
                <a:fillRect/>
              </a:stretch>
            </p:blipFill>
            <p:spPr bwMode="auto">
              <a:xfrm>
                <a:off x="415533" y="3836176"/>
                <a:ext cx="1857356" cy="2378906"/>
              </a:xfrm>
              <a:prstGeom prst="rect">
                <a:avLst/>
              </a:prstGeom>
              <a:noFill/>
              <a:ln w="9525">
                <a:noFill/>
                <a:miter lim="800000"/>
                <a:headEnd/>
                <a:tailEnd/>
              </a:ln>
              <a:effectLst/>
            </p:spPr>
          </p:pic>
        </p:grpSp>
        <p:sp>
          <p:nvSpPr>
            <p:cNvPr id="64" name="テキスト ボックス 63"/>
            <p:cNvSpPr txBox="1"/>
            <p:nvPr/>
          </p:nvSpPr>
          <p:spPr>
            <a:xfrm>
              <a:off x="1571604" y="5072074"/>
              <a:ext cx="500066" cy="276999"/>
            </a:xfrm>
            <a:prstGeom prst="rect">
              <a:avLst/>
            </a:prstGeom>
            <a:noFill/>
          </p:spPr>
          <p:txBody>
            <a:bodyPr wrap="square" rtlCol="0">
              <a:spAutoFit/>
            </a:bodyPr>
            <a:lstStyle/>
            <a:p>
              <a:r>
                <a:rPr kumimoji="1" lang="en-US" altLang="ja-JP" sz="1200" dirty="0" smtClean="0"/>
                <a:t>1.0</a:t>
              </a:r>
              <a:endParaRPr kumimoji="1" lang="ja-JP" altLang="en-US" sz="1200" dirty="0"/>
            </a:p>
          </p:txBody>
        </p:sp>
        <p:sp>
          <p:nvSpPr>
            <p:cNvPr id="65" name="テキスト ボックス 64"/>
            <p:cNvSpPr txBox="1"/>
            <p:nvPr/>
          </p:nvSpPr>
          <p:spPr>
            <a:xfrm>
              <a:off x="928662" y="5286388"/>
              <a:ext cx="500066" cy="276999"/>
            </a:xfrm>
            <a:prstGeom prst="rect">
              <a:avLst/>
            </a:prstGeom>
            <a:noFill/>
          </p:spPr>
          <p:txBody>
            <a:bodyPr wrap="square" rtlCol="0">
              <a:spAutoFit/>
            </a:bodyPr>
            <a:lstStyle/>
            <a:p>
              <a:r>
                <a:rPr kumimoji="1" lang="en-US" altLang="ja-JP" sz="1200" dirty="0" smtClean="0"/>
                <a:t>0</a:t>
              </a:r>
              <a:endParaRPr kumimoji="1" lang="ja-JP" altLang="en-US" sz="1200" dirty="0"/>
            </a:p>
          </p:txBody>
        </p:sp>
      </p:grpSp>
      <p:sp>
        <p:nvSpPr>
          <p:cNvPr id="46" name="テキスト ボックス 45"/>
          <p:cNvSpPr txBox="1"/>
          <p:nvPr/>
        </p:nvSpPr>
        <p:spPr>
          <a:xfrm>
            <a:off x="3071802" y="2714620"/>
            <a:ext cx="5715040" cy="400110"/>
          </a:xfrm>
          <a:prstGeom prst="rect">
            <a:avLst/>
          </a:prstGeom>
          <a:noFill/>
        </p:spPr>
        <p:txBody>
          <a:bodyPr wrap="square" rtlCol="0">
            <a:spAutoFit/>
          </a:bodyPr>
          <a:lstStyle/>
          <a:p>
            <a:r>
              <a:rPr kumimoji="1" lang="en-US" altLang="ja-JP" sz="2000" dirty="0" smtClean="0"/>
              <a:t>short term and long term prediction of alpha rhythm</a:t>
            </a:r>
            <a:endParaRPr kumimoji="1" lang="ja-JP" altLang="en-US" sz="2000" dirty="0"/>
          </a:p>
        </p:txBody>
      </p:sp>
      <p:sp>
        <p:nvSpPr>
          <p:cNvPr id="40" name="テキスト ボックス 39"/>
          <p:cNvSpPr txBox="1"/>
          <p:nvPr/>
        </p:nvSpPr>
        <p:spPr>
          <a:xfrm>
            <a:off x="642942" y="0"/>
            <a:ext cx="1500166" cy="369332"/>
          </a:xfrm>
          <a:prstGeom prst="rect">
            <a:avLst/>
          </a:prstGeom>
          <a:noFill/>
        </p:spPr>
        <p:txBody>
          <a:bodyPr wrap="square" rtlCol="0">
            <a:spAutoFit/>
          </a:bodyPr>
          <a:lstStyle/>
          <a:p>
            <a:r>
              <a:rPr kumimoji="1" lang="en-US" altLang="ja-JP" dirty="0" smtClean="0"/>
              <a:t>alpha rhythm</a:t>
            </a:r>
            <a:endParaRPr kumimoji="1" lang="ja-JP" altLang="en-US" dirty="0"/>
          </a:p>
        </p:txBody>
      </p:sp>
      <p:sp>
        <p:nvSpPr>
          <p:cNvPr id="42" name="テキスト ボックス 41"/>
          <p:cNvSpPr txBox="1"/>
          <p:nvPr/>
        </p:nvSpPr>
        <p:spPr>
          <a:xfrm>
            <a:off x="714348" y="2071678"/>
            <a:ext cx="6500858" cy="369332"/>
          </a:xfrm>
          <a:prstGeom prst="rect">
            <a:avLst/>
          </a:prstGeom>
          <a:noFill/>
        </p:spPr>
        <p:txBody>
          <a:bodyPr wrap="square" rtlCol="0">
            <a:spAutoFit/>
          </a:bodyPr>
          <a:lstStyle/>
          <a:p>
            <a:r>
              <a:rPr kumimoji="1" lang="en-US" altLang="ja-JP" dirty="0" smtClean="0"/>
              <a:t>The function of the alpha rhythm fluctuates along passage of time.  </a:t>
            </a:r>
            <a:endParaRPr kumimoji="1" lang="ja-JP" altLang="en-US" dirty="0"/>
          </a:p>
        </p:txBody>
      </p:sp>
      <p:sp>
        <p:nvSpPr>
          <p:cNvPr id="44" name="右矢印 43"/>
          <p:cNvSpPr/>
          <p:nvPr/>
        </p:nvSpPr>
        <p:spPr>
          <a:xfrm rot="702311">
            <a:off x="7286644" y="1820674"/>
            <a:ext cx="357190" cy="142876"/>
          </a:xfrm>
          <a:prstGeom prst="rightArrow">
            <a:avLst/>
          </a:prstGeom>
          <a:solidFill>
            <a:schemeClr val="accent1">
              <a:alpha val="15000"/>
            </a:schemeClr>
          </a:solidFill>
          <a:ln>
            <a:solidFill>
              <a:schemeClr val="accent1">
                <a:shade val="50000"/>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右矢印 44"/>
          <p:cNvSpPr/>
          <p:nvPr/>
        </p:nvSpPr>
        <p:spPr>
          <a:xfrm rot="9935014">
            <a:off x="7270919" y="2113893"/>
            <a:ext cx="357190" cy="142876"/>
          </a:xfrm>
          <a:prstGeom prst="rightArrow">
            <a:avLst/>
          </a:prstGeom>
          <a:solidFill>
            <a:schemeClr val="accent1">
              <a:alpha val="15000"/>
            </a:schemeClr>
          </a:solidFill>
          <a:ln>
            <a:solidFill>
              <a:schemeClr val="accent1">
                <a:shade val="50000"/>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角丸四角形 54">
            <a:hlinkClick r:id="rId13" action="ppaction://hlinkfile"/>
          </p:cNvPr>
          <p:cNvSpPr/>
          <p:nvPr/>
        </p:nvSpPr>
        <p:spPr>
          <a:xfrm>
            <a:off x="8358214" y="1857364"/>
            <a:ext cx="285752" cy="285752"/>
          </a:xfrm>
          <a:prstGeom prst="round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4"/>
          <p:cNvGrpSpPr>
            <a:grpSpLocks/>
          </p:cNvGrpSpPr>
          <p:nvPr/>
        </p:nvGrpSpPr>
        <p:grpSpPr bwMode="auto">
          <a:xfrm>
            <a:off x="4900643" y="1698628"/>
            <a:ext cx="3957637" cy="2087562"/>
            <a:chOff x="3267" y="1207"/>
            <a:chExt cx="2493" cy="1315"/>
          </a:xfrm>
        </p:grpSpPr>
        <p:grpSp>
          <p:nvGrpSpPr>
            <p:cNvPr id="4" name="Group 30"/>
            <p:cNvGrpSpPr>
              <a:grpSpLocks/>
            </p:cNvGrpSpPr>
            <p:nvPr/>
          </p:nvGrpSpPr>
          <p:grpSpPr bwMode="auto">
            <a:xfrm>
              <a:off x="3267" y="1207"/>
              <a:ext cx="2493" cy="1315"/>
              <a:chOff x="3016" y="1162"/>
              <a:chExt cx="2493" cy="1315"/>
            </a:xfrm>
          </p:grpSpPr>
          <p:pic>
            <p:nvPicPr>
              <p:cNvPr id="29721" name="Picture 25"/>
              <p:cNvPicPr>
                <a:picLocks noChangeAspect="1" noChangeArrowheads="1"/>
              </p:cNvPicPr>
              <p:nvPr/>
            </p:nvPicPr>
            <p:blipFill>
              <a:blip r:embed="rId2"/>
              <a:srcRect/>
              <a:stretch>
                <a:fillRect/>
              </a:stretch>
            </p:blipFill>
            <p:spPr bwMode="auto">
              <a:xfrm>
                <a:off x="4331" y="1271"/>
                <a:ext cx="1178" cy="1180"/>
              </a:xfrm>
              <a:prstGeom prst="rect">
                <a:avLst/>
              </a:prstGeom>
              <a:noFill/>
              <a:ln w="9525">
                <a:noFill/>
                <a:miter lim="800000"/>
                <a:headEnd/>
                <a:tailEnd/>
              </a:ln>
              <a:effectLst/>
            </p:spPr>
          </p:pic>
          <p:pic>
            <p:nvPicPr>
              <p:cNvPr id="29724" name="Picture 28"/>
              <p:cNvPicPr>
                <a:picLocks noChangeAspect="1" noChangeArrowheads="1"/>
              </p:cNvPicPr>
              <p:nvPr/>
            </p:nvPicPr>
            <p:blipFill>
              <a:blip r:embed="rId3"/>
              <a:srcRect/>
              <a:stretch>
                <a:fillRect/>
              </a:stretch>
            </p:blipFill>
            <p:spPr bwMode="auto">
              <a:xfrm>
                <a:off x="3016" y="1162"/>
                <a:ext cx="1311" cy="1315"/>
              </a:xfrm>
              <a:prstGeom prst="rect">
                <a:avLst/>
              </a:prstGeom>
              <a:noFill/>
              <a:ln>
                <a:noFill/>
              </a:ln>
              <a:effectLst/>
            </p:spPr>
          </p:pic>
        </p:grpSp>
        <p:sp>
          <p:nvSpPr>
            <p:cNvPr id="29728" name="Text Box 32"/>
            <p:cNvSpPr txBox="1">
              <a:spLocks noChangeArrowheads="1"/>
            </p:cNvSpPr>
            <p:nvPr/>
          </p:nvSpPr>
          <p:spPr bwMode="auto">
            <a:xfrm>
              <a:off x="4839" y="2314"/>
              <a:ext cx="450" cy="174"/>
            </a:xfrm>
            <a:prstGeom prst="rect">
              <a:avLst/>
            </a:prstGeom>
            <a:noFill/>
            <a:ln w="9525">
              <a:noFill/>
              <a:miter lim="800000"/>
              <a:headEnd/>
              <a:tailEnd/>
            </a:ln>
            <a:effectLst/>
          </p:spPr>
          <p:txBody>
            <a:bodyPr wrap="square">
              <a:spAutoFit/>
            </a:bodyPr>
            <a:lstStyle/>
            <a:p>
              <a:pPr>
                <a:spcBef>
                  <a:spcPct val="50000"/>
                </a:spcBef>
              </a:pPr>
              <a:r>
                <a:rPr lang="en-US" altLang="ja-JP" sz="1200" dirty="0" smtClean="0"/>
                <a:t>opened</a:t>
              </a:r>
              <a:endParaRPr lang="en-US" altLang="ja-JP" sz="1200" dirty="0"/>
            </a:p>
          </p:txBody>
        </p:sp>
        <p:sp>
          <p:nvSpPr>
            <p:cNvPr id="29729" name="Text Box 33"/>
            <p:cNvSpPr txBox="1">
              <a:spLocks noChangeArrowheads="1"/>
            </p:cNvSpPr>
            <p:nvPr/>
          </p:nvSpPr>
          <p:spPr bwMode="auto">
            <a:xfrm>
              <a:off x="3606" y="2341"/>
              <a:ext cx="513" cy="174"/>
            </a:xfrm>
            <a:prstGeom prst="rect">
              <a:avLst/>
            </a:prstGeom>
            <a:noFill/>
            <a:ln w="9525">
              <a:noFill/>
              <a:miter lim="800000"/>
              <a:headEnd/>
              <a:tailEnd/>
            </a:ln>
            <a:effectLst/>
          </p:spPr>
          <p:txBody>
            <a:bodyPr wrap="square">
              <a:spAutoFit/>
            </a:bodyPr>
            <a:lstStyle/>
            <a:p>
              <a:pPr>
                <a:spcBef>
                  <a:spcPct val="50000"/>
                </a:spcBef>
              </a:pPr>
              <a:r>
                <a:rPr lang="en-US" altLang="ja-JP" sz="1200" dirty="0" smtClean="0"/>
                <a:t>closed</a:t>
              </a:r>
              <a:endParaRPr lang="en-US" altLang="ja-JP" sz="1200" dirty="0"/>
            </a:p>
          </p:txBody>
        </p:sp>
      </p:grpSp>
      <p:pic>
        <p:nvPicPr>
          <p:cNvPr id="29705" name="Picture 9"/>
          <p:cNvPicPr>
            <a:picLocks noGrp="1" noChangeAspect="1" noChangeArrowheads="1"/>
          </p:cNvPicPr>
          <p:nvPr>
            <p:ph sz="quarter" idx="1"/>
          </p:nvPr>
        </p:nvPicPr>
        <p:blipFill>
          <a:blip r:embed="rId4"/>
          <a:srcRect/>
          <a:stretch>
            <a:fillRect/>
          </a:stretch>
        </p:blipFill>
        <p:spPr>
          <a:xfrm>
            <a:off x="0" y="1773238"/>
            <a:ext cx="5075238" cy="2408237"/>
          </a:xfrm>
          <a:noFill/>
          <a:ln/>
        </p:spPr>
      </p:pic>
      <p:sp>
        <p:nvSpPr>
          <p:cNvPr id="16" name="テキスト ボックス 15"/>
          <p:cNvSpPr txBox="1"/>
          <p:nvPr/>
        </p:nvSpPr>
        <p:spPr>
          <a:xfrm>
            <a:off x="1285852" y="1357298"/>
            <a:ext cx="2000264" cy="400110"/>
          </a:xfrm>
          <a:prstGeom prst="rect">
            <a:avLst/>
          </a:prstGeom>
          <a:noFill/>
        </p:spPr>
        <p:txBody>
          <a:bodyPr wrap="square" rtlCol="0">
            <a:spAutoFit/>
          </a:bodyPr>
          <a:lstStyle/>
          <a:p>
            <a:r>
              <a:rPr kumimoji="1" lang="en-US" altLang="ja-JP" sz="2000" dirty="0" smtClean="0"/>
              <a:t>KS-entropy</a:t>
            </a:r>
            <a:endParaRPr kumimoji="1" lang="ja-JP" altLang="en-US" sz="2000" dirty="0"/>
          </a:p>
        </p:txBody>
      </p:sp>
      <p:sp>
        <p:nvSpPr>
          <p:cNvPr id="19" name="Text Box 27"/>
          <p:cNvSpPr txBox="1">
            <a:spLocks noChangeArrowheads="1"/>
          </p:cNvSpPr>
          <p:nvPr/>
        </p:nvSpPr>
        <p:spPr bwMode="auto">
          <a:xfrm>
            <a:off x="5951367" y="3305179"/>
            <a:ext cx="969285" cy="275258"/>
          </a:xfrm>
          <a:prstGeom prst="rect">
            <a:avLst/>
          </a:prstGeom>
          <a:noFill/>
          <a:ln w="9525">
            <a:noFill/>
            <a:miter lim="800000"/>
            <a:headEnd/>
            <a:tailEnd/>
          </a:ln>
          <a:effectLst/>
        </p:spPr>
        <p:txBody>
          <a:bodyPr>
            <a:spAutoFit/>
          </a:bodyPr>
          <a:lstStyle/>
          <a:p>
            <a:pPr>
              <a:spcBef>
                <a:spcPct val="50000"/>
              </a:spcBef>
            </a:pPr>
            <a:r>
              <a:rPr lang="en-US" altLang="ja-JP" sz="1200"/>
              <a:t>103</a:t>
            </a:r>
          </a:p>
        </p:txBody>
      </p:sp>
      <p:grpSp>
        <p:nvGrpSpPr>
          <p:cNvPr id="151" name="グループ化 150"/>
          <p:cNvGrpSpPr/>
          <p:nvPr/>
        </p:nvGrpSpPr>
        <p:grpSpPr>
          <a:xfrm>
            <a:off x="468313" y="4071942"/>
            <a:ext cx="8050212" cy="2808297"/>
            <a:chOff x="468313" y="4071942"/>
            <a:chExt cx="8050212" cy="2808297"/>
          </a:xfrm>
        </p:grpSpPr>
        <p:pic>
          <p:nvPicPr>
            <p:cNvPr id="18" name="Picture 26"/>
            <p:cNvPicPr preferRelativeResize="0">
              <a:picLocks noChangeArrowheads="1"/>
            </p:cNvPicPr>
            <p:nvPr/>
          </p:nvPicPr>
          <p:blipFill>
            <a:blip r:embed="rId5"/>
            <a:srcRect/>
            <a:stretch>
              <a:fillRect/>
            </a:stretch>
          </p:blipFill>
          <p:spPr bwMode="auto">
            <a:xfrm>
              <a:off x="5905809" y="4164335"/>
              <a:ext cx="1771173" cy="1122053"/>
            </a:xfrm>
            <a:prstGeom prst="rect">
              <a:avLst/>
            </a:prstGeom>
            <a:noFill/>
            <a:ln w="9525">
              <a:noFill/>
              <a:miter lim="800000"/>
              <a:headEnd/>
              <a:tailEnd/>
            </a:ln>
            <a:effectLst/>
          </p:spPr>
        </p:pic>
        <p:grpSp>
          <p:nvGrpSpPr>
            <p:cNvPr id="20" name="Group 44"/>
            <p:cNvGrpSpPr>
              <a:grpSpLocks/>
            </p:cNvGrpSpPr>
            <p:nvPr/>
          </p:nvGrpSpPr>
          <p:grpSpPr bwMode="auto">
            <a:xfrm>
              <a:off x="1821372" y="4071942"/>
              <a:ext cx="1912614" cy="1357322"/>
              <a:chOff x="3917" y="981"/>
              <a:chExt cx="1595" cy="775"/>
            </a:xfrm>
          </p:grpSpPr>
          <p:sp>
            <p:nvSpPr>
              <p:cNvPr id="21" name="AutoShape 43"/>
              <p:cNvSpPr>
                <a:spLocks noChangeArrowheads="1" noTextEdit="1"/>
              </p:cNvSpPr>
              <p:nvPr/>
            </p:nvSpPr>
            <p:spPr bwMode="auto">
              <a:xfrm>
                <a:off x="4014" y="981"/>
                <a:ext cx="1468" cy="684"/>
              </a:xfrm>
              <a:prstGeom prst="rect">
                <a:avLst/>
              </a:prstGeom>
              <a:noFill/>
              <a:ln w="9525">
                <a:noFill/>
                <a:miter lim="800000"/>
                <a:headEnd/>
                <a:tailEnd/>
              </a:ln>
            </p:spPr>
            <p:txBody>
              <a:bodyPr/>
              <a:lstStyle/>
              <a:p>
                <a:endParaRPr lang="ja-JP" altLang="en-US"/>
              </a:p>
            </p:txBody>
          </p:sp>
          <p:sp>
            <p:nvSpPr>
              <p:cNvPr id="22" name="Rectangle 45"/>
              <p:cNvSpPr>
                <a:spLocks noChangeArrowheads="1"/>
              </p:cNvSpPr>
              <p:nvPr/>
            </p:nvSpPr>
            <p:spPr bwMode="auto">
              <a:xfrm>
                <a:off x="3917" y="1072"/>
                <a:ext cx="1468" cy="684"/>
              </a:xfrm>
              <a:prstGeom prst="rect">
                <a:avLst/>
              </a:prstGeom>
              <a:solidFill>
                <a:srgbClr val="FFFFFF"/>
              </a:solidFill>
              <a:ln w="9525">
                <a:noFill/>
                <a:miter lim="800000"/>
                <a:headEnd/>
                <a:tailEnd/>
              </a:ln>
            </p:spPr>
            <p:txBody>
              <a:bodyPr/>
              <a:lstStyle/>
              <a:p>
                <a:endParaRPr lang="ja-JP" altLang="en-US"/>
              </a:p>
            </p:txBody>
          </p:sp>
          <p:sp>
            <p:nvSpPr>
              <p:cNvPr id="23" name="Line 46"/>
              <p:cNvSpPr>
                <a:spLocks noChangeShapeType="1"/>
              </p:cNvSpPr>
              <p:nvPr/>
            </p:nvSpPr>
            <p:spPr bwMode="auto">
              <a:xfrm flipV="1">
                <a:off x="4386" y="1595"/>
                <a:ext cx="1" cy="4"/>
              </a:xfrm>
              <a:prstGeom prst="line">
                <a:avLst/>
              </a:prstGeom>
              <a:noFill/>
              <a:ln w="0">
                <a:solidFill>
                  <a:srgbClr val="000000"/>
                </a:solidFill>
                <a:round/>
                <a:headEnd/>
                <a:tailEnd/>
              </a:ln>
            </p:spPr>
            <p:txBody>
              <a:bodyPr/>
              <a:lstStyle/>
              <a:p>
                <a:endParaRPr lang="ja-JP" altLang="en-US"/>
              </a:p>
            </p:txBody>
          </p:sp>
          <p:sp>
            <p:nvSpPr>
              <p:cNvPr id="24" name="Rectangle 47"/>
              <p:cNvSpPr>
                <a:spLocks noChangeArrowheads="1"/>
              </p:cNvSpPr>
              <p:nvPr/>
            </p:nvSpPr>
            <p:spPr bwMode="auto">
              <a:xfrm>
                <a:off x="4369" y="1611"/>
                <a:ext cx="83" cy="48"/>
              </a:xfrm>
              <a:prstGeom prst="rect">
                <a:avLst/>
              </a:prstGeom>
              <a:noFill/>
              <a:ln w="9525">
                <a:noFill/>
                <a:miter lim="800000"/>
                <a:headEnd/>
                <a:tailEnd/>
              </a:ln>
            </p:spPr>
            <p:txBody>
              <a:bodyPr wrap="none" lIns="0" tIns="0" rIns="0" bIns="0">
                <a:spAutoFit/>
              </a:bodyPr>
              <a:lstStyle/>
              <a:p>
                <a:r>
                  <a:rPr lang="en-US" altLang="ja-JP" sz="600">
                    <a:solidFill>
                      <a:srgbClr val="000000"/>
                    </a:solidFill>
                    <a:latin typeface="Courier New" pitchFamily="49" charset="0"/>
                  </a:rPr>
                  <a:t>10</a:t>
                </a:r>
                <a:endParaRPr lang="en-US" altLang="ja-JP"/>
              </a:p>
            </p:txBody>
          </p:sp>
          <p:sp>
            <p:nvSpPr>
              <p:cNvPr id="25" name="Line 48"/>
              <p:cNvSpPr>
                <a:spLocks noChangeShapeType="1"/>
              </p:cNvSpPr>
              <p:nvPr/>
            </p:nvSpPr>
            <p:spPr bwMode="auto">
              <a:xfrm flipV="1">
                <a:off x="4651" y="1595"/>
                <a:ext cx="1" cy="4"/>
              </a:xfrm>
              <a:prstGeom prst="line">
                <a:avLst/>
              </a:prstGeom>
              <a:noFill/>
              <a:ln w="0">
                <a:solidFill>
                  <a:srgbClr val="000000"/>
                </a:solidFill>
                <a:round/>
                <a:headEnd/>
                <a:tailEnd/>
              </a:ln>
            </p:spPr>
            <p:txBody>
              <a:bodyPr/>
              <a:lstStyle/>
              <a:p>
                <a:endParaRPr lang="ja-JP" altLang="en-US"/>
              </a:p>
            </p:txBody>
          </p:sp>
          <p:sp>
            <p:nvSpPr>
              <p:cNvPr id="26" name="Rectangle 49"/>
              <p:cNvSpPr>
                <a:spLocks noChangeArrowheads="1"/>
              </p:cNvSpPr>
              <p:nvPr/>
            </p:nvSpPr>
            <p:spPr bwMode="auto">
              <a:xfrm>
                <a:off x="4636" y="1611"/>
                <a:ext cx="83" cy="48"/>
              </a:xfrm>
              <a:prstGeom prst="rect">
                <a:avLst/>
              </a:prstGeom>
              <a:noFill/>
              <a:ln w="9525">
                <a:noFill/>
                <a:miter lim="800000"/>
                <a:headEnd/>
                <a:tailEnd/>
              </a:ln>
            </p:spPr>
            <p:txBody>
              <a:bodyPr wrap="none" lIns="0" tIns="0" rIns="0" bIns="0">
                <a:spAutoFit/>
              </a:bodyPr>
              <a:lstStyle/>
              <a:p>
                <a:r>
                  <a:rPr lang="en-US" altLang="ja-JP" sz="600">
                    <a:solidFill>
                      <a:srgbClr val="000000"/>
                    </a:solidFill>
                    <a:latin typeface="Courier New" pitchFamily="49" charset="0"/>
                  </a:rPr>
                  <a:t>20</a:t>
                </a:r>
                <a:endParaRPr lang="en-US" altLang="ja-JP"/>
              </a:p>
            </p:txBody>
          </p:sp>
          <p:sp>
            <p:nvSpPr>
              <p:cNvPr id="27" name="Line 50"/>
              <p:cNvSpPr>
                <a:spLocks noChangeShapeType="1"/>
              </p:cNvSpPr>
              <p:nvPr/>
            </p:nvSpPr>
            <p:spPr bwMode="auto">
              <a:xfrm flipV="1">
                <a:off x="4916" y="1595"/>
                <a:ext cx="1" cy="4"/>
              </a:xfrm>
              <a:prstGeom prst="line">
                <a:avLst/>
              </a:prstGeom>
              <a:noFill/>
              <a:ln w="0">
                <a:solidFill>
                  <a:srgbClr val="000000"/>
                </a:solidFill>
                <a:round/>
                <a:headEnd/>
                <a:tailEnd/>
              </a:ln>
            </p:spPr>
            <p:txBody>
              <a:bodyPr/>
              <a:lstStyle/>
              <a:p>
                <a:endParaRPr lang="ja-JP" altLang="en-US"/>
              </a:p>
            </p:txBody>
          </p:sp>
          <p:sp>
            <p:nvSpPr>
              <p:cNvPr id="28" name="Rectangle 51"/>
              <p:cNvSpPr>
                <a:spLocks noChangeArrowheads="1"/>
              </p:cNvSpPr>
              <p:nvPr/>
            </p:nvSpPr>
            <p:spPr bwMode="auto">
              <a:xfrm>
                <a:off x="4900" y="1611"/>
                <a:ext cx="83" cy="48"/>
              </a:xfrm>
              <a:prstGeom prst="rect">
                <a:avLst/>
              </a:prstGeom>
              <a:noFill/>
              <a:ln w="9525">
                <a:noFill/>
                <a:miter lim="800000"/>
                <a:headEnd/>
                <a:tailEnd/>
              </a:ln>
            </p:spPr>
            <p:txBody>
              <a:bodyPr wrap="none" lIns="0" tIns="0" rIns="0" bIns="0">
                <a:spAutoFit/>
              </a:bodyPr>
              <a:lstStyle/>
              <a:p>
                <a:r>
                  <a:rPr lang="en-US" altLang="ja-JP" sz="600">
                    <a:solidFill>
                      <a:srgbClr val="000000"/>
                    </a:solidFill>
                    <a:latin typeface="Courier New" pitchFamily="49" charset="0"/>
                  </a:rPr>
                  <a:t>30</a:t>
                </a:r>
                <a:endParaRPr lang="en-US" altLang="ja-JP"/>
              </a:p>
            </p:txBody>
          </p:sp>
          <p:sp>
            <p:nvSpPr>
              <p:cNvPr id="29" name="Line 52"/>
              <p:cNvSpPr>
                <a:spLocks noChangeShapeType="1"/>
              </p:cNvSpPr>
              <p:nvPr/>
            </p:nvSpPr>
            <p:spPr bwMode="auto">
              <a:xfrm flipV="1">
                <a:off x="5181" y="1595"/>
                <a:ext cx="1" cy="4"/>
              </a:xfrm>
              <a:prstGeom prst="line">
                <a:avLst/>
              </a:prstGeom>
              <a:noFill/>
              <a:ln w="0">
                <a:solidFill>
                  <a:srgbClr val="000000"/>
                </a:solidFill>
                <a:round/>
                <a:headEnd/>
                <a:tailEnd/>
              </a:ln>
            </p:spPr>
            <p:txBody>
              <a:bodyPr/>
              <a:lstStyle/>
              <a:p>
                <a:endParaRPr lang="ja-JP" altLang="en-US"/>
              </a:p>
            </p:txBody>
          </p:sp>
          <p:sp>
            <p:nvSpPr>
              <p:cNvPr id="30" name="Rectangle 53"/>
              <p:cNvSpPr>
                <a:spLocks noChangeArrowheads="1"/>
              </p:cNvSpPr>
              <p:nvPr/>
            </p:nvSpPr>
            <p:spPr bwMode="auto">
              <a:xfrm>
                <a:off x="5166" y="1611"/>
                <a:ext cx="83" cy="48"/>
              </a:xfrm>
              <a:prstGeom prst="rect">
                <a:avLst/>
              </a:prstGeom>
              <a:noFill/>
              <a:ln w="9525">
                <a:noFill/>
                <a:miter lim="800000"/>
                <a:headEnd/>
                <a:tailEnd/>
              </a:ln>
            </p:spPr>
            <p:txBody>
              <a:bodyPr wrap="none" lIns="0" tIns="0" rIns="0" bIns="0">
                <a:spAutoFit/>
              </a:bodyPr>
              <a:lstStyle/>
              <a:p>
                <a:r>
                  <a:rPr lang="en-US" altLang="ja-JP" sz="600">
                    <a:solidFill>
                      <a:srgbClr val="000000"/>
                    </a:solidFill>
                    <a:latin typeface="Courier New" pitchFamily="49" charset="0"/>
                  </a:rPr>
                  <a:t>40</a:t>
                </a:r>
                <a:endParaRPr lang="en-US" altLang="ja-JP"/>
              </a:p>
            </p:txBody>
          </p:sp>
          <p:sp>
            <p:nvSpPr>
              <p:cNvPr id="31" name="Line 54"/>
              <p:cNvSpPr>
                <a:spLocks noChangeShapeType="1"/>
              </p:cNvSpPr>
              <p:nvPr/>
            </p:nvSpPr>
            <p:spPr bwMode="auto">
              <a:xfrm flipV="1">
                <a:off x="5446" y="1595"/>
                <a:ext cx="1" cy="4"/>
              </a:xfrm>
              <a:prstGeom prst="line">
                <a:avLst/>
              </a:prstGeom>
              <a:noFill/>
              <a:ln w="0">
                <a:solidFill>
                  <a:srgbClr val="000000"/>
                </a:solidFill>
                <a:round/>
                <a:headEnd/>
                <a:tailEnd/>
              </a:ln>
            </p:spPr>
            <p:txBody>
              <a:bodyPr/>
              <a:lstStyle/>
              <a:p>
                <a:endParaRPr lang="ja-JP" altLang="en-US"/>
              </a:p>
            </p:txBody>
          </p:sp>
          <p:sp>
            <p:nvSpPr>
              <p:cNvPr id="32" name="Rectangle 55"/>
              <p:cNvSpPr>
                <a:spLocks noChangeArrowheads="1"/>
              </p:cNvSpPr>
              <p:nvPr/>
            </p:nvSpPr>
            <p:spPr bwMode="auto">
              <a:xfrm>
                <a:off x="5428" y="1611"/>
                <a:ext cx="84" cy="48"/>
              </a:xfrm>
              <a:prstGeom prst="rect">
                <a:avLst/>
              </a:prstGeom>
              <a:noFill/>
              <a:ln w="9525">
                <a:noFill/>
                <a:miter lim="800000"/>
                <a:headEnd/>
                <a:tailEnd/>
              </a:ln>
            </p:spPr>
            <p:txBody>
              <a:bodyPr wrap="none" lIns="0" tIns="0" rIns="0" bIns="0">
                <a:spAutoFit/>
              </a:bodyPr>
              <a:lstStyle/>
              <a:p>
                <a:r>
                  <a:rPr lang="en-US" altLang="ja-JP" sz="600">
                    <a:solidFill>
                      <a:srgbClr val="000000"/>
                    </a:solidFill>
                    <a:latin typeface="Courier New" pitchFamily="49" charset="0"/>
                  </a:rPr>
                  <a:t>50</a:t>
                </a:r>
                <a:endParaRPr lang="en-US" altLang="ja-JP"/>
              </a:p>
            </p:txBody>
          </p:sp>
          <p:sp>
            <p:nvSpPr>
              <p:cNvPr id="33" name="Line 56"/>
              <p:cNvSpPr>
                <a:spLocks noChangeShapeType="1"/>
              </p:cNvSpPr>
              <p:nvPr/>
            </p:nvSpPr>
            <p:spPr bwMode="auto">
              <a:xfrm flipV="1">
                <a:off x="4442" y="1595"/>
                <a:ext cx="1" cy="4"/>
              </a:xfrm>
              <a:prstGeom prst="line">
                <a:avLst/>
              </a:prstGeom>
              <a:noFill/>
              <a:ln w="0">
                <a:solidFill>
                  <a:srgbClr val="000000"/>
                </a:solidFill>
                <a:round/>
                <a:headEnd/>
                <a:tailEnd/>
              </a:ln>
            </p:spPr>
            <p:txBody>
              <a:bodyPr/>
              <a:lstStyle/>
              <a:p>
                <a:endParaRPr lang="ja-JP" altLang="en-US"/>
              </a:p>
            </p:txBody>
          </p:sp>
          <p:sp>
            <p:nvSpPr>
              <p:cNvPr id="34" name="Line 57"/>
              <p:cNvSpPr>
                <a:spLocks noChangeShapeType="1"/>
              </p:cNvSpPr>
              <p:nvPr/>
            </p:nvSpPr>
            <p:spPr bwMode="auto">
              <a:xfrm flipV="1">
                <a:off x="4493" y="1595"/>
                <a:ext cx="1" cy="4"/>
              </a:xfrm>
              <a:prstGeom prst="line">
                <a:avLst/>
              </a:prstGeom>
              <a:noFill/>
              <a:ln w="0">
                <a:solidFill>
                  <a:srgbClr val="000000"/>
                </a:solidFill>
                <a:round/>
                <a:headEnd/>
                <a:tailEnd/>
              </a:ln>
            </p:spPr>
            <p:txBody>
              <a:bodyPr/>
              <a:lstStyle/>
              <a:p>
                <a:endParaRPr lang="ja-JP" altLang="en-US"/>
              </a:p>
            </p:txBody>
          </p:sp>
          <p:sp>
            <p:nvSpPr>
              <p:cNvPr id="35" name="Line 58"/>
              <p:cNvSpPr>
                <a:spLocks noChangeShapeType="1"/>
              </p:cNvSpPr>
              <p:nvPr/>
            </p:nvSpPr>
            <p:spPr bwMode="auto">
              <a:xfrm flipV="1">
                <a:off x="4544" y="1595"/>
                <a:ext cx="1" cy="4"/>
              </a:xfrm>
              <a:prstGeom prst="line">
                <a:avLst/>
              </a:prstGeom>
              <a:noFill/>
              <a:ln w="0">
                <a:solidFill>
                  <a:srgbClr val="000000"/>
                </a:solidFill>
                <a:round/>
                <a:headEnd/>
                <a:tailEnd/>
              </a:ln>
            </p:spPr>
            <p:txBody>
              <a:bodyPr/>
              <a:lstStyle/>
              <a:p>
                <a:endParaRPr lang="ja-JP" altLang="en-US"/>
              </a:p>
            </p:txBody>
          </p:sp>
          <p:sp>
            <p:nvSpPr>
              <p:cNvPr id="36" name="Line 59"/>
              <p:cNvSpPr>
                <a:spLocks noChangeShapeType="1"/>
              </p:cNvSpPr>
              <p:nvPr/>
            </p:nvSpPr>
            <p:spPr bwMode="auto">
              <a:xfrm flipV="1">
                <a:off x="4600" y="1595"/>
                <a:ext cx="1" cy="4"/>
              </a:xfrm>
              <a:prstGeom prst="line">
                <a:avLst/>
              </a:prstGeom>
              <a:noFill/>
              <a:ln w="0">
                <a:solidFill>
                  <a:srgbClr val="000000"/>
                </a:solidFill>
                <a:round/>
                <a:headEnd/>
                <a:tailEnd/>
              </a:ln>
            </p:spPr>
            <p:txBody>
              <a:bodyPr/>
              <a:lstStyle/>
              <a:p>
                <a:endParaRPr lang="ja-JP" altLang="en-US"/>
              </a:p>
            </p:txBody>
          </p:sp>
          <p:sp>
            <p:nvSpPr>
              <p:cNvPr id="37" name="Line 60"/>
              <p:cNvSpPr>
                <a:spLocks noChangeShapeType="1"/>
              </p:cNvSpPr>
              <p:nvPr/>
            </p:nvSpPr>
            <p:spPr bwMode="auto">
              <a:xfrm flipV="1">
                <a:off x="4702" y="1595"/>
                <a:ext cx="1" cy="4"/>
              </a:xfrm>
              <a:prstGeom prst="line">
                <a:avLst/>
              </a:prstGeom>
              <a:noFill/>
              <a:ln w="0">
                <a:solidFill>
                  <a:srgbClr val="000000"/>
                </a:solidFill>
                <a:round/>
                <a:headEnd/>
                <a:tailEnd/>
              </a:ln>
            </p:spPr>
            <p:txBody>
              <a:bodyPr/>
              <a:lstStyle/>
              <a:p>
                <a:endParaRPr lang="ja-JP" altLang="en-US"/>
              </a:p>
            </p:txBody>
          </p:sp>
          <p:sp>
            <p:nvSpPr>
              <p:cNvPr id="38" name="Line 61"/>
              <p:cNvSpPr>
                <a:spLocks noChangeShapeType="1"/>
              </p:cNvSpPr>
              <p:nvPr/>
            </p:nvSpPr>
            <p:spPr bwMode="auto">
              <a:xfrm flipV="1">
                <a:off x="4758" y="1595"/>
                <a:ext cx="1" cy="4"/>
              </a:xfrm>
              <a:prstGeom prst="line">
                <a:avLst/>
              </a:prstGeom>
              <a:noFill/>
              <a:ln w="0">
                <a:solidFill>
                  <a:srgbClr val="000000"/>
                </a:solidFill>
                <a:round/>
                <a:headEnd/>
                <a:tailEnd/>
              </a:ln>
            </p:spPr>
            <p:txBody>
              <a:bodyPr/>
              <a:lstStyle/>
              <a:p>
                <a:endParaRPr lang="ja-JP" altLang="en-US"/>
              </a:p>
            </p:txBody>
          </p:sp>
          <p:sp>
            <p:nvSpPr>
              <p:cNvPr id="39" name="Line 62"/>
              <p:cNvSpPr>
                <a:spLocks noChangeShapeType="1"/>
              </p:cNvSpPr>
              <p:nvPr/>
            </p:nvSpPr>
            <p:spPr bwMode="auto">
              <a:xfrm flipV="1">
                <a:off x="4809" y="1595"/>
                <a:ext cx="1" cy="4"/>
              </a:xfrm>
              <a:prstGeom prst="line">
                <a:avLst/>
              </a:prstGeom>
              <a:noFill/>
              <a:ln w="0">
                <a:solidFill>
                  <a:srgbClr val="000000"/>
                </a:solidFill>
                <a:round/>
                <a:headEnd/>
                <a:tailEnd/>
              </a:ln>
            </p:spPr>
            <p:txBody>
              <a:bodyPr/>
              <a:lstStyle/>
              <a:p>
                <a:endParaRPr lang="ja-JP" altLang="en-US"/>
              </a:p>
            </p:txBody>
          </p:sp>
          <p:sp>
            <p:nvSpPr>
              <p:cNvPr id="40" name="Line 63"/>
              <p:cNvSpPr>
                <a:spLocks noChangeShapeType="1"/>
              </p:cNvSpPr>
              <p:nvPr/>
            </p:nvSpPr>
            <p:spPr bwMode="auto">
              <a:xfrm flipV="1">
                <a:off x="4865" y="1595"/>
                <a:ext cx="1" cy="4"/>
              </a:xfrm>
              <a:prstGeom prst="line">
                <a:avLst/>
              </a:prstGeom>
              <a:noFill/>
              <a:ln w="0">
                <a:solidFill>
                  <a:srgbClr val="000000"/>
                </a:solidFill>
                <a:round/>
                <a:headEnd/>
                <a:tailEnd/>
              </a:ln>
            </p:spPr>
            <p:txBody>
              <a:bodyPr/>
              <a:lstStyle/>
              <a:p>
                <a:endParaRPr lang="ja-JP" altLang="en-US"/>
              </a:p>
            </p:txBody>
          </p:sp>
          <p:sp>
            <p:nvSpPr>
              <p:cNvPr id="41" name="Line 64"/>
              <p:cNvSpPr>
                <a:spLocks noChangeShapeType="1"/>
              </p:cNvSpPr>
              <p:nvPr/>
            </p:nvSpPr>
            <p:spPr bwMode="auto">
              <a:xfrm flipV="1">
                <a:off x="4967" y="1595"/>
                <a:ext cx="1" cy="4"/>
              </a:xfrm>
              <a:prstGeom prst="line">
                <a:avLst/>
              </a:prstGeom>
              <a:noFill/>
              <a:ln w="0">
                <a:solidFill>
                  <a:srgbClr val="000000"/>
                </a:solidFill>
                <a:round/>
                <a:headEnd/>
                <a:tailEnd/>
              </a:ln>
            </p:spPr>
            <p:txBody>
              <a:bodyPr/>
              <a:lstStyle/>
              <a:p>
                <a:endParaRPr lang="ja-JP" altLang="en-US"/>
              </a:p>
            </p:txBody>
          </p:sp>
          <p:sp>
            <p:nvSpPr>
              <p:cNvPr id="42" name="Line 65"/>
              <p:cNvSpPr>
                <a:spLocks noChangeShapeType="1"/>
              </p:cNvSpPr>
              <p:nvPr/>
            </p:nvSpPr>
            <p:spPr bwMode="auto">
              <a:xfrm flipV="1">
                <a:off x="5023" y="1595"/>
                <a:ext cx="1" cy="4"/>
              </a:xfrm>
              <a:prstGeom prst="line">
                <a:avLst/>
              </a:prstGeom>
              <a:noFill/>
              <a:ln w="0">
                <a:solidFill>
                  <a:srgbClr val="000000"/>
                </a:solidFill>
                <a:round/>
                <a:headEnd/>
                <a:tailEnd/>
              </a:ln>
            </p:spPr>
            <p:txBody>
              <a:bodyPr/>
              <a:lstStyle/>
              <a:p>
                <a:endParaRPr lang="ja-JP" altLang="en-US"/>
              </a:p>
            </p:txBody>
          </p:sp>
          <p:sp>
            <p:nvSpPr>
              <p:cNvPr id="43" name="Line 66"/>
              <p:cNvSpPr>
                <a:spLocks noChangeShapeType="1"/>
              </p:cNvSpPr>
              <p:nvPr/>
            </p:nvSpPr>
            <p:spPr bwMode="auto">
              <a:xfrm flipV="1">
                <a:off x="5074" y="1595"/>
                <a:ext cx="1" cy="4"/>
              </a:xfrm>
              <a:prstGeom prst="line">
                <a:avLst/>
              </a:prstGeom>
              <a:noFill/>
              <a:ln w="0">
                <a:solidFill>
                  <a:srgbClr val="000000"/>
                </a:solidFill>
                <a:round/>
                <a:headEnd/>
                <a:tailEnd/>
              </a:ln>
            </p:spPr>
            <p:txBody>
              <a:bodyPr/>
              <a:lstStyle/>
              <a:p>
                <a:endParaRPr lang="ja-JP" altLang="en-US"/>
              </a:p>
            </p:txBody>
          </p:sp>
          <p:sp>
            <p:nvSpPr>
              <p:cNvPr id="44" name="Line 67"/>
              <p:cNvSpPr>
                <a:spLocks noChangeShapeType="1"/>
              </p:cNvSpPr>
              <p:nvPr/>
            </p:nvSpPr>
            <p:spPr bwMode="auto">
              <a:xfrm flipV="1">
                <a:off x="5125" y="1595"/>
                <a:ext cx="1" cy="4"/>
              </a:xfrm>
              <a:prstGeom prst="line">
                <a:avLst/>
              </a:prstGeom>
              <a:noFill/>
              <a:ln w="0">
                <a:solidFill>
                  <a:srgbClr val="000000"/>
                </a:solidFill>
                <a:round/>
                <a:headEnd/>
                <a:tailEnd/>
              </a:ln>
            </p:spPr>
            <p:txBody>
              <a:bodyPr/>
              <a:lstStyle/>
              <a:p>
                <a:endParaRPr lang="ja-JP" altLang="en-US"/>
              </a:p>
            </p:txBody>
          </p:sp>
          <p:sp>
            <p:nvSpPr>
              <p:cNvPr id="45" name="Line 68"/>
              <p:cNvSpPr>
                <a:spLocks noChangeShapeType="1"/>
              </p:cNvSpPr>
              <p:nvPr/>
            </p:nvSpPr>
            <p:spPr bwMode="auto">
              <a:xfrm flipV="1">
                <a:off x="5232" y="1595"/>
                <a:ext cx="1" cy="4"/>
              </a:xfrm>
              <a:prstGeom prst="line">
                <a:avLst/>
              </a:prstGeom>
              <a:noFill/>
              <a:ln w="0">
                <a:solidFill>
                  <a:srgbClr val="000000"/>
                </a:solidFill>
                <a:round/>
                <a:headEnd/>
                <a:tailEnd/>
              </a:ln>
            </p:spPr>
            <p:txBody>
              <a:bodyPr/>
              <a:lstStyle/>
              <a:p>
                <a:endParaRPr lang="ja-JP" altLang="en-US"/>
              </a:p>
            </p:txBody>
          </p:sp>
          <p:sp>
            <p:nvSpPr>
              <p:cNvPr id="46" name="Line 69"/>
              <p:cNvSpPr>
                <a:spLocks noChangeShapeType="1"/>
              </p:cNvSpPr>
              <p:nvPr/>
            </p:nvSpPr>
            <p:spPr bwMode="auto">
              <a:xfrm flipV="1">
                <a:off x="5283" y="1595"/>
                <a:ext cx="1" cy="4"/>
              </a:xfrm>
              <a:prstGeom prst="line">
                <a:avLst/>
              </a:prstGeom>
              <a:noFill/>
              <a:ln w="0">
                <a:solidFill>
                  <a:srgbClr val="000000"/>
                </a:solidFill>
                <a:round/>
                <a:headEnd/>
                <a:tailEnd/>
              </a:ln>
            </p:spPr>
            <p:txBody>
              <a:bodyPr/>
              <a:lstStyle/>
              <a:p>
                <a:endParaRPr lang="ja-JP" altLang="en-US"/>
              </a:p>
            </p:txBody>
          </p:sp>
          <p:sp>
            <p:nvSpPr>
              <p:cNvPr id="47" name="Line 70"/>
              <p:cNvSpPr>
                <a:spLocks noChangeShapeType="1"/>
              </p:cNvSpPr>
              <p:nvPr/>
            </p:nvSpPr>
            <p:spPr bwMode="auto">
              <a:xfrm flipV="1">
                <a:off x="5339" y="1595"/>
                <a:ext cx="1" cy="4"/>
              </a:xfrm>
              <a:prstGeom prst="line">
                <a:avLst/>
              </a:prstGeom>
              <a:noFill/>
              <a:ln w="0">
                <a:solidFill>
                  <a:srgbClr val="000000"/>
                </a:solidFill>
                <a:round/>
                <a:headEnd/>
                <a:tailEnd/>
              </a:ln>
            </p:spPr>
            <p:txBody>
              <a:bodyPr/>
              <a:lstStyle/>
              <a:p>
                <a:endParaRPr lang="ja-JP" altLang="en-US"/>
              </a:p>
            </p:txBody>
          </p:sp>
          <p:sp>
            <p:nvSpPr>
              <p:cNvPr id="48" name="Line 71"/>
              <p:cNvSpPr>
                <a:spLocks noChangeShapeType="1"/>
              </p:cNvSpPr>
              <p:nvPr/>
            </p:nvSpPr>
            <p:spPr bwMode="auto">
              <a:xfrm flipV="1">
                <a:off x="5390" y="1595"/>
                <a:ext cx="1" cy="4"/>
              </a:xfrm>
              <a:prstGeom prst="line">
                <a:avLst/>
              </a:prstGeom>
              <a:noFill/>
              <a:ln w="0">
                <a:solidFill>
                  <a:srgbClr val="000000"/>
                </a:solidFill>
                <a:round/>
                <a:headEnd/>
                <a:tailEnd/>
              </a:ln>
            </p:spPr>
            <p:txBody>
              <a:bodyPr/>
              <a:lstStyle/>
              <a:p>
                <a:endParaRPr lang="ja-JP" altLang="en-US"/>
              </a:p>
            </p:txBody>
          </p:sp>
          <p:sp>
            <p:nvSpPr>
              <p:cNvPr id="49" name="Line 72"/>
              <p:cNvSpPr>
                <a:spLocks noChangeShapeType="1"/>
              </p:cNvSpPr>
              <p:nvPr/>
            </p:nvSpPr>
            <p:spPr bwMode="auto">
              <a:xfrm flipV="1">
                <a:off x="4335" y="1595"/>
                <a:ext cx="1" cy="4"/>
              </a:xfrm>
              <a:prstGeom prst="line">
                <a:avLst/>
              </a:prstGeom>
              <a:noFill/>
              <a:ln w="0">
                <a:solidFill>
                  <a:srgbClr val="000000"/>
                </a:solidFill>
                <a:round/>
                <a:headEnd/>
                <a:tailEnd/>
              </a:ln>
            </p:spPr>
            <p:txBody>
              <a:bodyPr/>
              <a:lstStyle/>
              <a:p>
                <a:endParaRPr lang="ja-JP" altLang="en-US"/>
              </a:p>
            </p:txBody>
          </p:sp>
          <p:sp>
            <p:nvSpPr>
              <p:cNvPr id="50" name="Line 73"/>
              <p:cNvSpPr>
                <a:spLocks noChangeShapeType="1"/>
              </p:cNvSpPr>
              <p:nvPr/>
            </p:nvSpPr>
            <p:spPr bwMode="auto">
              <a:xfrm flipV="1">
                <a:off x="4284" y="1595"/>
                <a:ext cx="1" cy="4"/>
              </a:xfrm>
              <a:prstGeom prst="line">
                <a:avLst/>
              </a:prstGeom>
              <a:noFill/>
              <a:ln w="0">
                <a:solidFill>
                  <a:srgbClr val="000000"/>
                </a:solidFill>
                <a:round/>
                <a:headEnd/>
                <a:tailEnd/>
              </a:ln>
            </p:spPr>
            <p:txBody>
              <a:bodyPr/>
              <a:lstStyle/>
              <a:p>
                <a:endParaRPr lang="ja-JP" altLang="en-US"/>
              </a:p>
            </p:txBody>
          </p:sp>
          <p:sp>
            <p:nvSpPr>
              <p:cNvPr id="51" name="Line 74"/>
              <p:cNvSpPr>
                <a:spLocks noChangeShapeType="1"/>
              </p:cNvSpPr>
              <p:nvPr/>
            </p:nvSpPr>
            <p:spPr bwMode="auto">
              <a:xfrm flipV="1">
                <a:off x="4228" y="1595"/>
                <a:ext cx="1" cy="4"/>
              </a:xfrm>
              <a:prstGeom prst="line">
                <a:avLst/>
              </a:prstGeom>
              <a:noFill/>
              <a:ln w="0">
                <a:solidFill>
                  <a:srgbClr val="000000"/>
                </a:solidFill>
                <a:round/>
                <a:headEnd/>
                <a:tailEnd/>
              </a:ln>
            </p:spPr>
            <p:txBody>
              <a:bodyPr/>
              <a:lstStyle/>
              <a:p>
                <a:endParaRPr lang="ja-JP" altLang="en-US"/>
              </a:p>
            </p:txBody>
          </p:sp>
          <p:sp>
            <p:nvSpPr>
              <p:cNvPr id="52" name="Line 75"/>
              <p:cNvSpPr>
                <a:spLocks noChangeShapeType="1"/>
              </p:cNvSpPr>
              <p:nvPr/>
            </p:nvSpPr>
            <p:spPr bwMode="auto">
              <a:xfrm flipV="1">
                <a:off x="4177" y="1595"/>
                <a:ext cx="1" cy="4"/>
              </a:xfrm>
              <a:prstGeom prst="line">
                <a:avLst/>
              </a:prstGeom>
              <a:noFill/>
              <a:ln w="0">
                <a:solidFill>
                  <a:srgbClr val="000000"/>
                </a:solidFill>
                <a:round/>
                <a:headEnd/>
                <a:tailEnd/>
              </a:ln>
            </p:spPr>
            <p:txBody>
              <a:bodyPr/>
              <a:lstStyle/>
              <a:p>
                <a:endParaRPr lang="ja-JP" altLang="en-US"/>
              </a:p>
            </p:txBody>
          </p:sp>
          <p:sp>
            <p:nvSpPr>
              <p:cNvPr id="53" name="Line 76"/>
              <p:cNvSpPr>
                <a:spLocks noChangeShapeType="1"/>
              </p:cNvSpPr>
              <p:nvPr/>
            </p:nvSpPr>
            <p:spPr bwMode="auto">
              <a:xfrm>
                <a:off x="4152" y="1599"/>
                <a:ext cx="1294" cy="1"/>
              </a:xfrm>
              <a:prstGeom prst="line">
                <a:avLst/>
              </a:prstGeom>
              <a:noFill/>
              <a:ln w="0">
                <a:solidFill>
                  <a:srgbClr val="000000"/>
                </a:solidFill>
                <a:round/>
                <a:headEnd/>
                <a:tailEnd/>
              </a:ln>
            </p:spPr>
            <p:txBody>
              <a:bodyPr/>
              <a:lstStyle/>
              <a:p>
                <a:endParaRPr lang="ja-JP" altLang="en-US"/>
              </a:p>
            </p:txBody>
          </p:sp>
          <p:sp>
            <p:nvSpPr>
              <p:cNvPr id="54" name="Line 77"/>
              <p:cNvSpPr>
                <a:spLocks noChangeShapeType="1"/>
              </p:cNvSpPr>
              <p:nvPr/>
            </p:nvSpPr>
            <p:spPr bwMode="auto">
              <a:xfrm>
                <a:off x="4152" y="1588"/>
                <a:ext cx="5" cy="1"/>
              </a:xfrm>
              <a:prstGeom prst="line">
                <a:avLst/>
              </a:prstGeom>
              <a:noFill/>
              <a:ln w="0">
                <a:solidFill>
                  <a:srgbClr val="000000"/>
                </a:solidFill>
                <a:round/>
                <a:headEnd/>
                <a:tailEnd/>
              </a:ln>
            </p:spPr>
            <p:txBody>
              <a:bodyPr/>
              <a:lstStyle/>
              <a:p>
                <a:endParaRPr lang="ja-JP" altLang="en-US"/>
              </a:p>
            </p:txBody>
          </p:sp>
          <p:sp>
            <p:nvSpPr>
              <p:cNvPr id="55" name="Rectangle 78"/>
              <p:cNvSpPr>
                <a:spLocks noChangeArrowheads="1"/>
              </p:cNvSpPr>
              <p:nvPr/>
            </p:nvSpPr>
            <p:spPr bwMode="auto">
              <a:xfrm>
                <a:off x="4122" y="1564"/>
                <a:ext cx="41" cy="48"/>
              </a:xfrm>
              <a:prstGeom prst="rect">
                <a:avLst/>
              </a:prstGeom>
              <a:noFill/>
              <a:ln w="9525">
                <a:noFill/>
                <a:miter lim="800000"/>
                <a:headEnd/>
                <a:tailEnd/>
              </a:ln>
            </p:spPr>
            <p:txBody>
              <a:bodyPr wrap="none" lIns="0" tIns="0" rIns="0" bIns="0">
                <a:spAutoFit/>
              </a:bodyPr>
              <a:lstStyle/>
              <a:p>
                <a:r>
                  <a:rPr lang="en-US" altLang="ja-JP" sz="600">
                    <a:solidFill>
                      <a:srgbClr val="000000"/>
                    </a:solidFill>
                    <a:latin typeface="Courier New" pitchFamily="49" charset="0"/>
                  </a:rPr>
                  <a:t>0</a:t>
                </a:r>
                <a:endParaRPr lang="en-US" altLang="ja-JP"/>
              </a:p>
            </p:txBody>
          </p:sp>
          <p:sp>
            <p:nvSpPr>
              <p:cNvPr id="56" name="Line 79"/>
              <p:cNvSpPr>
                <a:spLocks noChangeShapeType="1"/>
              </p:cNvSpPr>
              <p:nvPr/>
            </p:nvSpPr>
            <p:spPr bwMode="auto">
              <a:xfrm>
                <a:off x="4152" y="1472"/>
                <a:ext cx="5" cy="1"/>
              </a:xfrm>
              <a:prstGeom prst="line">
                <a:avLst/>
              </a:prstGeom>
              <a:noFill/>
              <a:ln w="0">
                <a:solidFill>
                  <a:srgbClr val="000000"/>
                </a:solidFill>
                <a:round/>
                <a:headEnd/>
                <a:tailEnd/>
              </a:ln>
            </p:spPr>
            <p:txBody>
              <a:bodyPr/>
              <a:lstStyle/>
              <a:p>
                <a:endParaRPr lang="ja-JP" altLang="en-US"/>
              </a:p>
            </p:txBody>
          </p:sp>
          <p:sp>
            <p:nvSpPr>
              <p:cNvPr id="57" name="Rectangle 80"/>
              <p:cNvSpPr>
                <a:spLocks noChangeArrowheads="1"/>
              </p:cNvSpPr>
              <p:nvPr/>
            </p:nvSpPr>
            <p:spPr bwMode="auto">
              <a:xfrm>
                <a:off x="4056" y="1448"/>
                <a:ext cx="125" cy="48"/>
              </a:xfrm>
              <a:prstGeom prst="rect">
                <a:avLst/>
              </a:prstGeom>
              <a:noFill/>
              <a:ln w="9525">
                <a:noFill/>
                <a:miter lim="800000"/>
                <a:headEnd/>
                <a:tailEnd/>
              </a:ln>
            </p:spPr>
            <p:txBody>
              <a:bodyPr wrap="none" lIns="0" tIns="0" rIns="0" bIns="0">
                <a:spAutoFit/>
              </a:bodyPr>
              <a:lstStyle/>
              <a:p>
                <a:r>
                  <a:rPr lang="en-US" altLang="ja-JP" sz="600">
                    <a:solidFill>
                      <a:srgbClr val="000000"/>
                    </a:solidFill>
                    <a:latin typeface="Courier New" pitchFamily="49" charset="0"/>
                  </a:rPr>
                  <a:t>500</a:t>
                </a:r>
                <a:endParaRPr lang="en-US" altLang="ja-JP"/>
              </a:p>
            </p:txBody>
          </p:sp>
          <p:sp>
            <p:nvSpPr>
              <p:cNvPr id="58" name="Line 81"/>
              <p:cNvSpPr>
                <a:spLocks noChangeShapeType="1"/>
              </p:cNvSpPr>
              <p:nvPr/>
            </p:nvSpPr>
            <p:spPr bwMode="auto">
              <a:xfrm>
                <a:off x="4152" y="1360"/>
                <a:ext cx="5" cy="1"/>
              </a:xfrm>
              <a:prstGeom prst="line">
                <a:avLst/>
              </a:prstGeom>
              <a:noFill/>
              <a:ln w="0">
                <a:solidFill>
                  <a:srgbClr val="000000"/>
                </a:solidFill>
                <a:round/>
                <a:headEnd/>
                <a:tailEnd/>
              </a:ln>
            </p:spPr>
            <p:txBody>
              <a:bodyPr/>
              <a:lstStyle/>
              <a:p>
                <a:endParaRPr lang="ja-JP" altLang="en-US"/>
              </a:p>
            </p:txBody>
          </p:sp>
          <p:sp>
            <p:nvSpPr>
              <p:cNvPr id="59" name="Rectangle 82"/>
              <p:cNvSpPr>
                <a:spLocks noChangeArrowheads="1"/>
              </p:cNvSpPr>
              <p:nvPr/>
            </p:nvSpPr>
            <p:spPr bwMode="auto">
              <a:xfrm>
                <a:off x="4021" y="1336"/>
                <a:ext cx="167" cy="48"/>
              </a:xfrm>
              <a:prstGeom prst="rect">
                <a:avLst/>
              </a:prstGeom>
              <a:noFill/>
              <a:ln w="9525">
                <a:noFill/>
                <a:miter lim="800000"/>
                <a:headEnd/>
                <a:tailEnd/>
              </a:ln>
            </p:spPr>
            <p:txBody>
              <a:bodyPr wrap="none" lIns="0" tIns="0" rIns="0" bIns="0">
                <a:spAutoFit/>
              </a:bodyPr>
              <a:lstStyle/>
              <a:p>
                <a:r>
                  <a:rPr lang="en-US" altLang="ja-JP" sz="600">
                    <a:solidFill>
                      <a:srgbClr val="000000"/>
                    </a:solidFill>
                    <a:latin typeface="Courier New" pitchFamily="49" charset="0"/>
                  </a:rPr>
                  <a:t>1000</a:t>
                </a:r>
                <a:endParaRPr lang="en-US" altLang="ja-JP"/>
              </a:p>
            </p:txBody>
          </p:sp>
          <p:sp>
            <p:nvSpPr>
              <p:cNvPr id="60" name="Line 83"/>
              <p:cNvSpPr>
                <a:spLocks noChangeShapeType="1"/>
              </p:cNvSpPr>
              <p:nvPr/>
            </p:nvSpPr>
            <p:spPr bwMode="auto">
              <a:xfrm>
                <a:off x="4152" y="1248"/>
                <a:ext cx="5" cy="1"/>
              </a:xfrm>
              <a:prstGeom prst="line">
                <a:avLst/>
              </a:prstGeom>
              <a:noFill/>
              <a:ln w="0">
                <a:solidFill>
                  <a:srgbClr val="000000"/>
                </a:solidFill>
                <a:round/>
                <a:headEnd/>
                <a:tailEnd/>
              </a:ln>
            </p:spPr>
            <p:txBody>
              <a:bodyPr/>
              <a:lstStyle/>
              <a:p>
                <a:endParaRPr lang="ja-JP" altLang="en-US"/>
              </a:p>
            </p:txBody>
          </p:sp>
          <p:sp>
            <p:nvSpPr>
              <p:cNvPr id="61" name="Rectangle 84"/>
              <p:cNvSpPr>
                <a:spLocks noChangeArrowheads="1"/>
              </p:cNvSpPr>
              <p:nvPr/>
            </p:nvSpPr>
            <p:spPr bwMode="auto">
              <a:xfrm>
                <a:off x="4021" y="1224"/>
                <a:ext cx="167" cy="49"/>
              </a:xfrm>
              <a:prstGeom prst="rect">
                <a:avLst/>
              </a:prstGeom>
              <a:noFill/>
              <a:ln w="9525">
                <a:noFill/>
                <a:miter lim="800000"/>
                <a:headEnd/>
                <a:tailEnd/>
              </a:ln>
            </p:spPr>
            <p:txBody>
              <a:bodyPr wrap="none" lIns="0" tIns="0" rIns="0" bIns="0">
                <a:spAutoFit/>
              </a:bodyPr>
              <a:lstStyle/>
              <a:p>
                <a:r>
                  <a:rPr lang="en-US" altLang="ja-JP" sz="600">
                    <a:solidFill>
                      <a:srgbClr val="000000"/>
                    </a:solidFill>
                    <a:latin typeface="Courier New" pitchFamily="49" charset="0"/>
                  </a:rPr>
                  <a:t>1500</a:t>
                </a:r>
                <a:endParaRPr lang="en-US" altLang="ja-JP"/>
              </a:p>
            </p:txBody>
          </p:sp>
          <p:sp>
            <p:nvSpPr>
              <p:cNvPr id="62" name="Line 85"/>
              <p:cNvSpPr>
                <a:spLocks noChangeShapeType="1"/>
              </p:cNvSpPr>
              <p:nvPr/>
            </p:nvSpPr>
            <p:spPr bwMode="auto">
              <a:xfrm>
                <a:off x="4152" y="1132"/>
                <a:ext cx="5" cy="1"/>
              </a:xfrm>
              <a:prstGeom prst="line">
                <a:avLst/>
              </a:prstGeom>
              <a:noFill/>
              <a:ln w="0">
                <a:solidFill>
                  <a:srgbClr val="000000"/>
                </a:solidFill>
                <a:round/>
                <a:headEnd/>
                <a:tailEnd/>
              </a:ln>
            </p:spPr>
            <p:txBody>
              <a:bodyPr/>
              <a:lstStyle/>
              <a:p>
                <a:endParaRPr lang="ja-JP" altLang="en-US"/>
              </a:p>
            </p:txBody>
          </p:sp>
          <p:sp>
            <p:nvSpPr>
              <p:cNvPr id="63" name="Rectangle 86"/>
              <p:cNvSpPr>
                <a:spLocks noChangeArrowheads="1"/>
              </p:cNvSpPr>
              <p:nvPr/>
            </p:nvSpPr>
            <p:spPr bwMode="auto">
              <a:xfrm>
                <a:off x="4021" y="1108"/>
                <a:ext cx="167" cy="48"/>
              </a:xfrm>
              <a:prstGeom prst="rect">
                <a:avLst/>
              </a:prstGeom>
              <a:noFill/>
              <a:ln w="9525">
                <a:noFill/>
                <a:miter lim="800000"/>
                <a:headEnd/>
                <a:tailEnd/>
              </a:ln>
            </p:spPr>
            <p:txBody>
              <a:bodyPr wrap="none" lIns="0" tIns="0" rIns="0" bIns="0">
                <a:spAutoFit/>
              </a:bodyPr>
              <a:lstStyle/>
              <a:p>
                <a:r>
                  <a:rPr lang="en-US" altLang="ja-JP" sz="600">
                    <a:solidFill>
                      <a:srgbClr val="000000"/>
                    </a:solidFill>
                    <a:latin typeface="Courier New" pitchFamily="49" charset="0"/>
                  </a:rPr>
                  <a:t>2000</a:t>
                </a:r>
                <a:endParaRPr lang="en-US" altLang="ja-JP"/>
              </a:p>
            </p:txBody>
          </p:sp>
          <p:sp>
            <p:nvSpPr>
              <p:cNvPr id="64" name="Line 87"/>
              <p:cNvSpPr>
                <a:spLocks noChangeShapeType="1"/>
              </p:cNvSpPr>
              <p:nvPr/>
            </p:nvSpPr>
            <p:spPr bwMode="auto">
              <a:xfrm>
                <a:off x="4152" y="1020"/>
                <a:ext cx="5" cy="1"/>
              </a:xfrm>
              <a:prstGeom prst="line">
                <a:avLst/>
              </a:prstGeom>
              <a:noFill/>
              <a:ln w="0">
                <a:solidFill>
                  <a:srgbClr val="000000"/>
                </a:solidFill>
                <a:round/>
                <a:headEnd/>
                <a:tailEnd/>
              </a:ln>
            </p:spPr>
            <p:txBody>
              <a:bodyPr/>
              <a:lstStyle/>
              <a:p>
                <a:endParaRPr lang="ja-JP" altLang="en-US"/>
              </a:p>
            </p:txBody>
          </p:sp>
          <p:sp>
            <p:nvSpPr>
              <p:cNvPr id="65" name="Rectangle 88"/>
              <p:cNvSpPr>
                <a:spLocks noChangeArrowheads="1"/>
              </p:cNvSpPr>
              <p:nvPr/>
            </p:nvSpPr>
            <p:spPr bwMode="auto">
              <a:xfrm>
                <a:off x="4021" y="996"/>
                <a:ext cx="167" cy="48"/>
              </a:xfrm>
              <a:prstGeom prst="rect">
                <a:avLst/>
              </a:prstGeom>
              <a:noFill/>
              <a:ln w="9525">
                <a:noFill/>
                <a:miter lim="800000"/>
                <a:headEnd/>
                <a:tailEnd/>
              </a:ln>
            </p:spPr>
            <p:txBody>
              <a:bodyPr wrap="none" lIns="0" tIns="0" rIns="0" bIns="0">
                <a:spAutoFit/>
              </a:bodyPr>
              <a:lstStyle/>
              <a:p>
                <a:r>
                  <a:rPr lang="en-US" altLang="ja-JP" sz="600">
                    <a:solidFill>
                      <a:srgbClr val="000000"/>
                    </a:solidFill>
                    <a:latin typeface="Courier New" pitchFamily="49" charset="0"/>
                  </a:rPr>
                  <a:t>2500</a:t>
                </a:r>
                <a:endParaRPr lang="en-US" altLang="ja-JP"/>
              </a:p>
            </p:txBody>
          </p:sp>
          <p:sp>
            <p:nvSpPr>
              <p:cNvPr id="66" name="Line 89"/>
              <p:cNvSpPr>
                <a:spLocks noChangeShapeType="1"/>
              </p:cNvSpPr>
              <p:nvPr/>
            </p:nvSpPr>
            <p:spPr bwMode="auto">
              <a:xfrm>
                <a:off x="4152" y="1565"/>
                <a:ext cx="5" cy="1"/>
              </a:xfrm>
              <a:prstGeom prst="line">
                <a:avLst/>
              </a:prstGeom>
              <a:noFill/>
              <a:ln w="0">
                <a:solidFill>
                  <a:srgbClr val="000000"/>
                </a:solidFill>
                <a:round/>
                <a:headEnd/>
                <a:tailEnd/>
              </a:ln>
            </p:spPr>
            <p:txBody>
              <a:bodyPr/>
              <a:lstStyle/>
              <a:p>
                <a:endParaRPr lang="ja-JP" altLang="en-US"/>
              </a:p>
            </p:txBody>
          </p:sp>
          <p:sp>
            <p:nvSpPr>
              <p:cNvPr id="67" name="Line 90"/>
              <p:cNvSpPr>
                <a:spLocks noChangeShapeType="1"/>
              </p:cNvSpPr>
              <p:nvPr/>
            </p:nvSpPr>
            <p:spPr bwMode="auto">
              <a:xfrm>
                <a:off x="4152" y="1541"/>
                <a:ext cx="5" cy="1"/>
              </a:xfrm>
              <a:prstGeom prst="line">
                <a:avLst/>
              </a:prstGeom>
              <a:noFill/>
              <a:ln w="0">
                <a:solidFill>
                  <a:srgbClr val="000000"/>
                </a:solidFill>
                <a:round/>
                <a:headEnd/>
                <a:tailEnd/>
              </a:ln>
            </p:spPr>
            <p:txBody>
              <a:bodyPr/>
              <a:lstStyle/>
              <a:p>
                <a:endParaRPr lang="ja-JP" altLang="en-US"/>
              </a:p>
            </p:txBody>
          </p:sp>
          <p:sp>
            <p:nvSpPr>
              <p:cNvPr id="68" name="Line 91"/>
              <p:cNvSpPr>
                <a:spLocks noChangeShapeType="1"/>
              </p:cNvSpPr>
              <p:nvPr/>
            </p:nvSpPr>
            <p:spPr bwMode="auto">
              <a:xfrm>
                <a:off x="4152" y="1518"/>
                <a:ext cx="5" cy="1"/>
              </a:xfrm>
              <a:prstGeom prst="line">
                <a:avLst/>
              </a:prstGeom>
              <a:noFill/>
              <a:ln w="0">
                <a:solidFill>
                  <a:srgbClr val="000000"/>
                </a:solidFill>
                <a:round/>
                <a:headEnd/>
                <a:tailEnd/>
              </a:ln>
            </p:spPr>
            <p:txBody>
              <a:bodyPr/>
              <a:lstStyle/>
              <a:p>
                <a:endParaRPr lang="ja-JP" altLang="en-US"/>
              </a:p>
            </p:txBody>
          </p:sp>
          <p:sp>
            <p:nvSpPr>
              <p:cNvPr id="69" name="Line 92"/>
              <p:cNvSpPr>
                <a:spLocks noChangeShapeType="1"/>
              </p:cNvSpPr>
              <p:nvPr/>
            </p:nvSpPr>
            <p:spPr bwMode="auto">
              <a:xfrm>
                <a:off x="4152" y="1495"/>
                <a:ext cx="5" cy="1"/>
              </a:xfrm>
              <a:prstGeom prst="line">
                <a:avLst/>
              </a:prstGeom>
              <a:noFill/>
              <a:ln w="0">
                <a:solidFill>
                  <a:srgbClr val="000000"/>
                </a:solidFill>
                <a:round/>
                <a:headEnd/>
                <a:tailEnd/>
              </a:ln>
            </p:spPr>
            <p:txBody>
              <a:bodyPr/>
              <a:lstStyle/>
              <a:p>
                <a:endParaRPr lang="ja-JP" altLang="en-US"/>
              </a:p>
            </p:txBody>
          </p:sp>
          <p:sp>
            <p:nvSpPr>
              <p:cNvPr id="70" name="Line 93"/>
              <p:cNvSpPr>
                <a:spLocks noChangeShapeType="1"/>
              </p:cNvSpPr>
              <p:nvPr/>
            </p:nvSpPr>
            <p:spPr bwMode="auto">
              <a:xfrm>
                <a:off x="4152" y="1449"/>
                <a:ext cx="5" cy="1"/>
              </a:xfrm>
              <a:prstGeom prst="line">
                <a:avLst/>
              </a:prstGeom>
              <a:noFill/>
              <a:ln w="0">
                <a:solidFill>
                  <a:srgbClr val="000000"/>
                </a:solidFill>
                <a:round/>
                <a:headEnd/>
                <a:tailEnd/>
              </a:ln>
            </p:spPr>
            <p:txBody>
              <a:bodyPr/>
              <a:lstStyle/>
              <a:p>
                <a:endParaRPr lang="ja-JP" altLang="en-US"/>
              </a:p>
            </p:txBody>
          </p:sp>
          <p:sp>
            <p:nvSpPr>
              <p:cNvPr id="71" name="Line 94"/>
              <p:cNvSpPr>
                <a:spLocks noChangeShapeType="1"/>
              </p:cNvSpPr>
              <p:nvPr/>
            </p:nvSpPr>
            <p:spPr bwMode="auto">
              <a:xfrm>
                <a:off x="4152" y="1425"/>
                <a:ext cx="5" cy="1"/>
              </a:xfrm>
              <a:prstGeom prst="line">
                <a:avLst/>
              </a:prstGeom>
              <a:noFill/>
              <a:ln w="0">
                <a:solidFill>
                  <a:srgbClr val="000000"/>
                </a:solidFill>
                <a:round/>
                <a:headEnd/>
                <a:tailEnd/>
              </a:ln>
            </p:spPr>
            <p:txBody>
              <a:bodyPr/>
              <a:lstStyle/>
              <a:p>
                <a:endParaRPr lang="ja-JP" altLang="en-US"/>
              </a:p>
            </p:txBody>
          </p:sp>
          <p:sp>
            <p:nvSpPr>
              <p:cNvPr id="72" name="Line 95"/>
              <p:cNvSpPr>
                <a:spLocks noChangeShapeType="1"/>
              </p:cNvSpPr>
              <p:nvPr/>
            </p:nvSpPr>
            <p:spPr bwMode="auto">
              <a:xfrm>
                <a:off x="4152" y="1406"/>
                <a:ext cx="5" cy="1"/>
              </a:xfrm>
              <a:prstGeom prst="line">
                <a:avLst/>
              </a:prstGeom>
              <a:noFill/>
              <a:ln w="0">
                <a:solidFill>
                  <a:srgbClr val="000000"/>
                </a:solidFill>
                <a:round/>
                <a:headEnd/>
                <a:tailEnd/>
              </a:ln>
            </p:spPr>
            <p:txBody>
              <a:bodyPr/>
              <a:lstStyle/>
              <a:p>
                <a:endParaRPr lang="ja-JP" altLang="en-US"/>
              </a:p>
            </p:txBody>
          </p:sp>
          <p:sp>
            <p:nvSpPr>
              <p:cNvPr id="73" name="Line 96"/>
              <p:cNvSpPr>
                <a:spLocks noChangeShapeType="1"/>
              </p:cNvSpPr>
              <p:nvPr/>
            </p:nvSpPr>
            <p:spPr bwMode="auto">
              <a:xfrm>
                <a:off x="4152" y="1383"/>
                <a:ext cx="5" cy="1"/>
              </a:xfrm>
              <a:prstGeom prst="line">
                <a:avLst/>
              </a:prstGeom>
              <a:noFill/>
              <a:ln w="0">
                <a:solidFill>
                  <a:srgbClr val="000000"/>
                </a:solidFill>
                <a:round/>
                <a:headEnd/>
                <a:tailEnd/>
              </a:ln>
            </p:spPr>
            <p:txBody>
              <a:bodyPr/>
              <a:lstStyle/>
              <a:p>
                <a:endParaRPr lang="ja-JP" altLang="en-US"/>
              </a:p>
            </p:txBody>
          </p:sp>
          <p:sp>
            <p:nvSpPr>
              <p:cNvPr id="74" name="Line 97"/>
              <p:cNvSpPr>
                <a:spLocks noChangeShapeType="1"/>
              </p:cNvSpPr>
              <p:nvPr/>
            </p:nvSpPr>
            <p:spPr bwMode="auto">
              <a:xfrm>
                <a:off x="4152" y="1337"/>
                <a:ext cx="5" cy="1"/>
              </a:xfrm>
              <a:prstGeom prst="line">
                <a:avLst/>
              </a:prstGeom>
              <a:noFill/>
              <a:ln w="0">
                <a:solidFill>
                  <a:srgbClr val="000000"/>
                </a:solidFill>
                <a:round/>
                <a:headEnd/>
                <a:tailEnd/>
              </a:ln>
            </p:spPr>
            <p:txBody>
              <a:bodyPr/>
              <a:lstStyle/>
              <a:p>
                <a:endParaRPr lang="ja-JP" altLang="en-US"/>
              </a:p>
            </p:txBody>
          </p:sp>
          <p:sp>
            <p:nvSpPr>
              <p:cNvPr id="75" name="Line 98"/>
              <p:cNvSpPr>
                <a:spLocks noChangeShapeType="1"/>
              </p:cNvSpPr>
              <p:nvPr/>
            </p:nvSpPr>
            <p:spPr bwMode="auto">
              <a:xfrm>
                <a:off x="4152" y="1313"/>
                <a:ext cx="5" cy="1"/>
              </a:xfrm>
              <a:prstGeom prst="line">
                <a:avLst/>
              </a:prstGeom>
              <a:noFill/>
              <a:ln w="0">
                <a:solidFill>
                  <a:srgbClr val="000000"/>
                </a:solidFill>
                <a:round/>
                <a:headEnd/>
                <a:tailEnd/>
              </a:ln>
            </p:spPr>
            <p:txBody>
              <a:bodyPr/>
              <a:lstStyle/>
              <a:p>
                <a:endParaRPr lang="ja-JP" altLang="en-US"/>
              </a:p>
            </p:txBody>
          </p:sp>
          <p:sp>
            <p:nvSpPr>
              <p:cNvPr id="76" name="Line 99"/>
              <p:cNvSpPr>
                <a:spLocks noChangeShapeType="1"/>
              </p:cNvSpPr>
              <p:nvPr/>
            </p:nvSpPr>
            <p:spPr bwMode="auto">
              <a:xfrm>
                <a:off x="4152" y="1290"/>
                <a:ext cx="5" cy="1"/>
              </a:xfrm>
              <a:prstGeom prst="line">
                <a:avLst/>
              </a:prstGeom>
              <a:noFill/>
              <a:ln w="0">
                <a:solidFill>
                  <a:srgbClr val="000000"/>
                </a:solidFill>
                <a:round/>
                <a:headEnd/>
                <a:tailEnd/>
              </a:ln>
            </p:spPr>
            <p:txBody>
              <a:bodyPr/>
              <a:lstStyle/>
              <a:p>
                <a:endParaRPr lang="ja-JP" altLang="en-US"/>
              </a:p>
            </p:txBody>
          </p:sp>
          <p:sp>
            <p:nvSpPr>
              <p:cNvPr id="77" name="Line 100"/>
              <p:cNvSpPr>
                <a:spLocks noChangeShapeType="1"/>
              </p:cNvSpPr>
              <p:nvPr/>
            </p:nvSpPr>
            <p:spPr bwMode="auto">
              <a:xfrm>
                <a:off x="4152" y="1267"/>
                <a:ext cx="5" cy="1"/>
              </a:xfrm>
              <a:prstGeom prst="line">
                <a:avLst/>
              </a:prstGeom>
              <a:noFill/>
              <a:ln w="0">
                <a:solidFill>
                  <a:srgbClr val="000000"/>
                </a:solidFill>
                <a:round/>
                <a:headEnd/>
                <a:tailEnd/>
              </a:ln>
            </p:spPr>
            <p:txBody>
              <a:bodyPr/>
              <a:lstStyle/>
              <a:p>
                <a:endParaRPr lang="ja-JP" altLang="en-US"/>
              </a:p>
            </p:txBody>
          </p:sp>
          <p:sp>
            <p:nvSpPr>
              <p:cNvPr id="78" name="Line 101"/>
              <p:cNvSpPr>
                <a:spLocks noChangeShapeType="1"/>
              </p:cNvSpPr>
              <p:nvPr/>
            </p:nvSpPr>
            <p:spPr bwMode="auto">
              <a:xfrm>
                <a:off x="4152" y="1224"/>
                <a:ext cx="5" cy="1"/>
              </a:xfrm>
              <a:prstGeom prst="line">
                <a:avLst/>
              </a:prstGeom>
              <a:noFill/>
              <a:ln w="0">
                <a:solidFill>
                  <a:srgbClr val="000000"/>
                </a:solidFill>
                <a:round/>
                <a:headEnd/>
                <a:tailEnd/>
              </a:ln>
            </p:spPr>
            <p:txBody>
              <a:bodyPr/>
              <a:lstStyle/>
              <a:p>
                <a:endParaRPr lang="ja-JP" altLang="en-US"/>
              </a:p>
            </p:txBody>
          </p:sp>
          <p:sp>
            <p:nvSpPr>
              <p:cNvPr id="79" name="Line 102"/>
              <p:cNvSpPr>
                <a:spLocks noChangeShapeType="1"/>
              </p:cNvSpPr>
              <p:nvPr/>
            </p:nvSpPr>
            <p:spPr bwMode="auto">
              <a:xfrm>
                <a:off x="4152" y="1201"/>
                <a:ext cx="5" cy="1"/>
              </a:xfrm>
              <a:prstGeom prst="line">
                <a:avLst/>
              </a:prstGeom>
              <a:noFill/>
              <a:ln w="0">
                <a:solidFill>
                  <a:srgbClr val="000000"/>
                </a:solidFill>
                <a:round/>
                <a:headEnd/>
                <a:tailEnd/>
              </a:ln>
            </p:spPr>
            <p:txBody>
              <a:bodyPr/>
              <a:lstStyle/>
              <a:p>
                <a:endParaRPr lang="ja-JP" altLang="en-US"/>
              </a:p>
            </p:txBody>
          </p:sp>
          <p:sp>
            <p:nvSpPr>
              <p:cNvPr id="80" name="Line 103"/>
              <p:cNvSpPr>
                <a:spLocks noChangeShapeType="1"/>
              </p:cNvSpPr>
              <p:nvPr/>
            </p:nvSpPr>
            <p:spPr bwMode="auto">
              <a:xfrm>
                <a:off x="4152" y="1178"/>
                <a:ext cx="5" cy="1"/>
              </a:xfrm>
              <a:prstGeom prst="line">
                <a:avLst/>
              </a:prstGeom>
              <a:noFill/>
              <a:ln w="0">
                <a:solidFill>
                  <a:srgbClr val="000000"/>
                </a:solidFill>
                <a:round/>
                <a:headEnd/>
                <a:tailEnd/>
              </a:ln>
            </p:spPr>
            <p:txBody>
              <a:bodyPr/>
              <a:lstStyle/>
              <a:p>
                <a:endParaRPr lang="ja-JP" altLang="en-US"/>
              </a:p>
            </p:txBody>
          </p:sp>
          <p:sp>
            <p:nvSpPr>
              <p:cNvPr id="81" name="Line 104"/>
              <p:cNvSpPr>
                <a:spLocks noChangeShapeType="1"/>
              </p:cNvSpPr>
              <p:nvPr/>
            </p:nvSpPr>
            <p:spPr bwMode="auto">
              <a:xfrm>
                <a:off x="4152" y="1155"/>
                <a:ext cx="5" cy="1"/>
              </a:xfrm>
              <a:prstGeom prst="line">
                <a:avLst/>
              </a:prstGeom>
              <a:noFill/>
              <a:ln w="0">
                <a:solidFill>
                  <a:srgbClr val="000000"/>
                </a:solidFill>
                <a:round/>
                <a:headEnd/>
                <a:tailEnd/>
              </a:ln>
            </p:spPr>
            <p:txBody>
              <a:bodyPr/>
              <a:lstStyle/>
              <a:p>
                <a:endParaRPr lang="ja-JP" altLang="en-US"/>
              </a:p>
            </p:txBody>
          </p:sp>
          <p:sp>
            <p:nvSpPr>
              <p:cNvPr id="82" name="Line 105"/>
              <p:cNvSpPr>
                <a:spLocks noChangeShapeType="1"/>
              </p:cNvSpPr>
              <p:nvPr/>
            </p:nvSpPr>
            <p:spPr bwMode="auto">
              <a:xfrm>
                <a:off x="4152" y="1109"/>
                <a:ext cx="5" cy="1"/>
              </a:xfrm>
              <a:prstGeom prst="line">
                <a:avLst/>
              </a:prstGeom>
              <a:noFill/>
              <a:ln w="0">
                <a:solidFill>
                  <a:srgbClr val="000000"/>
                </a:solidFill>
                <a:round/>
                <a:headEnd/>
                <a:tailEnd/>
              </a:ln>
            </p:spPr>
            <p:txBody>
              <a:bodyPr/>
              <a:lstStyle/>
              <a:p>
                <a:endParaRPr lang="ja-JP" altLang="en-US"/>
              </a:p>
            </p:txBody>
          </p:sp>
          <p:sp>
            <p:nvSpPr>
              <p:cNvPr id="83" name="Line 106"/>
              <p:cNvSpPr>
                <a:spLocks noChangeShapeType="1"/>
              </p:cNvSpPr>
              <p:nvPr/>
            </p:nvSpPr>
            <p:spPr bwMode="auto">
              <a:xfrm>
                <a:off x="4152" y="1085"/>
                <a:ext cx="5" cy="1"/>
              </a:xfrm>
              <a:prstGeom prst="line">
                <a:avLst/>
              </a:prstGeom>
              <a:noFill/>
              <a:ln w="0">
                <a:solidFill>
                  <a:srgbClr val="000000"/>
                </a:solidFill>
                <a:round/>
                <a:headEnd/>
                <a:tailEnd/>
              </a:ln>
            </p:spPr>
            <p:txBody>
              <a:bodyPr/>
              <a:lstStyle/>
              <a:p>
                <a:endParaRPr lang="ja-JP" altLang="en-US"/>
              </a:p>
            </p:txBody>
          </p:sp>
          <p:sp>
            <p:nvSpPr>
              <p:cNvPr id="84" name="Line 107"/>
              <p:cNvSpPr>
                <a:spLocks noChangeShapeType="1"/>
              </p:cNvSpPr>
              <p:nvPr/>
            </p:nvSpPr>
            <p:spPr bwMode="auto">
              <a:xfrm>
                <a:off x="4152" y="1066"/>
                <a:ext cx="5" cy="1"/>
              </a:xfrm>
              <a:prstGeom prst="line">
                <a:avLst/>
              </a:prstGeom>
              <a:noFill/>
              <a:ln w="0">
                <a:solidFill>
                  <a:srgbClr val="000000"/>
                </a:solidFill>
                <a:round/>
                <a:headEnd/>
                <a:tailEnd/>
              </a:ln>
            </p:spPr>
            <p:txBody>
              <a:bodyPr/>
              <a:lstStyle/>
              <a:p>
                <a:endParaRPr lang="ja-JP" altLang="en-US"/>
              </a:p>
            </p:txBody>
          </p:sp>
          <p:sp>
            <p:nvSpPr>
              <p:cNvPr id="85" name="Line 108"/>
              <p:cNvSpPr>
                <a:spLocks noChangeShapeType="1"/>
              </p:cNvSpPr>
              <p:nvPr/>
            </p:nvSpPr>
            <p:spPr bwMode="auto">
              <a:xfrm>
                <a:off x="4152" y="1043"/>
                <a:ext cx="5" cy="1"/>
              </a:xfrm>
              <a:prstGeom prst="line">
                <a:avLst/>
              </a:prstGeom>
              <a:noFill/>
              <a:ln w="0">
                <a:solidFill>
                  <a:srgbClr val="000000"/>
                </a:solidFill>
                <a:round/>
                <a:headEnd/>
                <a:tailEnd/>
              </a:ln>
            </p:spPr>
            <p:txBody>
              <a:bodyPr/>
              <a:lstStyle/>
              <a:p>
                <a:endParaRPr lang="ja-JP" altLang="en-US"/>
              </a:p>
            </p:txBody>
          </p:sp>
          <p:sp>
            <p:nvSpPr>
              <p:cNvPr id="86" name="Line 109"/>
              <p:cNvSpPr>
                <a:spLocks noChangeShapeType="1"/>
              </p:cNvSpPr>
              <p:nvPr/>
            </p:nvSpPr>
            <p:spPr bwMode="auto">
              <a:xfrm>
                <a:off x="4152" y="996"/>
                <a:ext cx="5" cy="1"/>
              </a:xfrm>
              <a:prstGeom prst="line">
                <a:avLst/>
              </a:prstGeom>
              <a:noFill/>
              <a:ln w="0">
                <a:solidFill>
                  <a:srgbClr val="000000"/>
                </a:solidFill>
                <a:round/>
                <a:headEnd/>
                <a:tailEnd/>
              </a:ln>
            </p:spPr>
            <p:txBody>
              <a:bodyPr/>
              <a:lstStyle/>
              <a:p>
                <a:endParaRPr lang="ja-JP" altLang="en-US"/>
              </a:p>
            </p:txBody>
          </p:sp>
          <p:sp>
            <p:nvSpPr>
              <p:cNvPr id="87" name="Line 110"/>
              <p:cNvSpPr>
                <a:spLocks noChangeShapeType="1"/>
              </p:cNvSpPr>
              <p:nvPr/>
            </p:nvSpPr>
            <p:spPr bwMode="auto">
              <a:xfrm flipV="1">
                <a:off x="4152" y="993"/>
                <a:ext cx="1" cy="606"/>
              </a:xfrm>
              <a:prstGeom prst="line">
                <a:avLst/>
              </a:prstGeom>
              <a:noFill/>
              <a:ln w="0">
                <a:solidFill>
                  <a:srgbClr val="000000"/>
                </a:solidFill>
                <a:round/>
                <a:headEnd/>
                <a:tailEnd/>
              </a:ln>
            </p:spPr>
            <p:txBody>
              <a:bodyPr/>
              <a:lstStyle/>
              <a:p>
                <a:endParaRPr lang="ja-JP" altLang="en-US"/>
              </a:p>
            </p:txBody>
          </p:sp>
          <p:sp>
            <p:nvSpPr>
              <p:cNvPr id="88" name="Line 111"/>
              <p:cNvSpPr>
                <a:spLocks noChangeShapeType="1"/>
              </p:cNvSpPr>
              <p:nvPr/>
            </p:nvSpPr>
            <p:spPr bwMode="auto">
              <a:xfrm flipV="1">
                <a:off x="4386" y="993"/>
                <a:ext cx="1" cy="7"/>
              </a:xfrm>
              <a:prstGeom prst="line">
                <a:avLst/>
              </a:prstGeom>
              <a:noFill/>
              <a:ln w="0">
                <a:solidFill>
                  <a:srgbClr val="000000"/>
                </a:solidFill>
                <a:round/>
                <a:headEnd/>
                <a:tailEnd/>
              </a:ln>
            </p:spPr>
            <p:txBody>
              <a:bodyPr/>
              <a:lstStyle/>
              <a:p>
                <a:endParaRPr lang="ja-JP" altLang="en-US"/>
              </a:p>
            </p:txBody>
          </p:sp>
          <p:sp>
            <p:nvSpPr>
              <p:cNvPr id="89" name="Line 112"/>
              <p:cNvSpPr>
                <a:spLocks noChangeShapeType="1"/>
              </p:cNvSpPr>
              <p:nvPr/>
            </p:nvSpPr>
            <p:spPr bwMode="auto">
              <a:xfrm flipV="1">
                <a:off x="4651" y="993"/>
                <a:ext cx="1" cy="7"/>
              </a:xfrm>
              <a:prstGeom prst="line">
                <a:avLst/>
              </a:prstGeom>
              <a:noFill/>
              <a:ln w="0">
                <a:solidFill>
                  <a:srgbClr val="000000"/>
                </a:solidFill>
                <a:round/>
                <a:headEnd/>
                <a:tailEnd/>
              </a:ln>
            </p:spPr>
            <p:txBody>
              <a:bodyPr/>
              <a:lstStyle/>
              <a:p>
                <a:endParaRPr lang="ja-JP" altLang="en-US"/>
              </a:p>
            </p:txBody>
          </p:sp>
          <p:sp>
            <p:nvSpPr>
              <p:cNvPr id="90" name="Line 113"/>
              <p:cNvSpPr>
                <a:spLocks noChangeShapeType="1"/>
              </p:cNvSpPr>
              <p:nvPr/>
            </p:nvSpPr>
            <p:spPr bwMode="auto">
              <a:xfrm flipV="1">
                <a:off x="4916" y="993"/>
                <a:ext cx="1" cy="7"/>
              </a:xfrm>
              <a:prstGeom prst="line">
                <a:avLst/>
              </a:prstGeom>
              <a:noFill/>
              <a:ln w="0">
                <a:solidFill>
                  <a:srgbClr val="000000"/>
                </a:solidFill>
                <a:round/>
                <a:headEnd/>
                <a:tailEnd/>
              </a:ln>
            </p:spPr>
            <p:txBody>
              <a:bodyPr/>
              <a:lstStyle/>
              <a:p>
                <a:endParaRPr lang="ja-JP" altLang="en-US"/>
              </a:p>
            </p:txBody>
          </p:sp>
          <p:sp>
            <p:nvSpPr>
              <p:cNvPr id="91" name="Line 114"/>
              <p:cNvSpPr>
                <a:spLocks noChangeShapeType="1"/>
              </p:cNvSpPr>
              <p:nvPr/>
            </p:nvSpPr>
            <p:spPr bwMode="auto">
              <a:xfrm flipV="1">
                <a:off x="5181" y="993"/>
                <a:ext cx="1" cy="7"/>
              </a:xfrm>
              <a:prstGeom prst="line">
                <a:avLst/>
              </a:prstGeom>
              <a:noFill/>
              <a:ln w="0">
                <a:solidFill>
                  <a:srgbClr val="000000"/>
                </a:solidFill>
                <a:round/>
                <a:headEnd/>
                <a:tailEnd/>
              </a:ln>
            </p:spPr>
            <p:txBody>
              <a:bodyPr/>
              <a:lstStyle/>
              <a:p>
                <a:endParaRPr lang="ja-JP" altLang="en-US"/>
              </a:p>
            </p:txBody>
          </p:sp>
          <p:sp>
            <p:nvSpPr>
              <p:cNvPr id="92" name="Line 115"/>
              <p:cNvSpPr>
                <a:spLocks noChangeShapeType="1"/>
              </p:cNvSpPr>
              <p:nvPr/>
            </p:nvSpPr>
            <p:spPr bwMode="auto">
              <a:xfrm flipV="1">
                <a:off x="4442" y="993"/>
                <a:ext cx="1" cy="3"/>
              </a:xfrm>
              <a:prstGeom prst="line">
                <a:avLst/>
              </a:prstGeom>
              <a:noFill/>
              <a:ln w="0">
                <a:solidFill>
                  <a:srgbClr val="000000"/>
                </a:solidFill>
                <a:round/>
                <a:headEnd/>
                <a:tailEnd/>
              </a:ln>
            </p:spPr>
            <p:txBody>
              <a:bodyPr/>
              <a:lstStyle/>
              <a:p>
                <a:endParaRPr lang="ja-JP" altLang="en-US"/>
              </a:p>
            </p:txBody>
          </p:sp>
          <p:sp>
            <p:nvSpPr>
              <p:cNvPr id="93" name="Line 116"/>
              <p:cNvSpPr>
                <a:spLocks noChangeShapeType="1"/>
              </p:cNvSpPr>
              <p:nvPr/>
            </p:nvSpPr>
            <p:spPr bwMode="auto">
              <a:xfrm flipV="1">
                <a:off x="4493" y="993"/>
                <a:ext cx="1" cy="3"/>
              </a:xfrm>
              <a:prstGeom prst="line">
                <a:avLst/>
              </a:prstGeom>
              <a:noFill/>
              <a:ln w="0">
                <a:solidFill>
                  <a:srgbClr val="000000"/>
                </a:solidFill>
                <a:round/>
                <a:headEnd/>
                <a:tailEnd/>
              </a:ln>
            </p:spPr>
            <p:txBody>
              <a:bodyPr/>
              <a:lstStyle/>
              <a:p>
                <a:endParaRPr lang="ja-JP" altLang="en-US"/>
              </a:p>
            </p:txBody>
          </p:sp>
          <p:sp>
            <p:nvSpPr>
              <p:cNvPr id="94" name="Line 117"/>
              <p:cNvSpPr>
                <a:spLocks noChangeShapeType="1"/>
              </p:cNvSpPr>
              <p:nvPr/>
            </p:nvSpPr>
            <p:spPr bwMode="auto">
              <a:xfrm flipV="1">
                <a:off x="4544" y="993"/>
                <a:ext cx="1" cy="3"/>
              </a:xfrm>
              <a:prstGeom prst="line">
                <a:avLst/>
              </a:prstGeom>
              <a:noFill/>
              <a:ln w="0">
                <a:solidFill>
                  <a:srgbClr val="000000"/>
                </a:solidFill>
                <a:round/>
                <a:headEnd/>
                <a:tailEnd/>
              </a:ln>
            </p:spPr>
            <p:txBody>
              <a:bodyPr/>
              <a:lstStyle/>
              <a:p>
                <a:endParaRPr lang="ja-JP" altLang="en-US"/>
              </a:p>
            </p:txBody>
          </p:sp>
          <p:sp>
            <p:nvSpPr>
              <p:cNvPr id="95" name="Line 118"/>
              <p:cNvSpPr>
                <a:spLocks noChangeShapeType="1"/>
              </p:cNvSpPr>
              <p:nvPr/>
            </p:nvSpPr>
            <p:spPr bwMode="auto">
              <a:xfrm flipV="1">
                <a:off x="4600" y="993"/>
                <a:ext cx="1" cy="3"/>
              </a:xfrm>
              <a:prstGeom prst="line">
                <a:avLst/>
              </a:prstGeom>
              <a:noFill/>
              <a:ln w="0">
                <a:solidFill>
                  <a:srgbClr val="000000"/>
                </a:solidFill>
                <a:round/>
                <a:headEnd/>
                <a:tailEnd/>
              </a:ln>
            </p:spPr>
            <p:txBody>
              <a:bodyPr/>
              <a:lstStyle/>
              <a:p>
                <a:endParaRPr lang="ja-JP" altLang="en-US"/>
              </a:p>
            </p:txBody>
          </p:sp>
          <p:sp>
            <p:nvSpPr>
              <p:cNvPr id="96" name="Line 119"/>
              <p:cNvSpPr>
                <a:spLocks noChangeShapeType="1"/>
              </p:cNvSpPr>
              <p:nvPr/>
            </p:nvSpPr>
            <p:spPr bwMode="auto">
              <a:xfrm flipV="1">
                <a:off x="4702" y="993"/>
                <a:ext cx="1" cy="3"/>
              </a:xfrm>
              <a:prstGeom prst="line">
                <a:avLst/>
              </a:prstGeom>
              <a:noFill/>
              <a:ln w="0">
                <a:solidFill>
                  <a:srgbClr val="000000"/>
                </a:solidFill>
                <a:round/>
                <a:headEnd/>
                <a:tailEnd/>
              </a:ln>
            </p:spPr>
            <p:txBody>
              <a:bodyPr/>
              <a:lstStyle/>
              <a:p>
                <a:endParaRPr lang="ja-JP" altLang="en-US"/>
              </a:p>
            </p:txBody>
          </p:sp>
          <p:sp>
            <p:nvSpPr>
              <p:cNvPr id="97" name="Line 120"/>
              <p:cNvSpPr>
                <a:spLocks noChangeShapeType="1"/>
              </p:cNvSpPr>
              <p:nvPr/>
            </p:nvSpPr>
            <p:spPr bwMode="auto">
              <a:xfrm flipV="1">
                <a:off x="4758" y="993"/>
                <a:ext cx="1" cy="3"/>
              </a:xfrm>
              <a:prstGeom prst="line">
                <a:avLst/>
              </a:prstGeom>
              <a:noFill/>
              <a:ln w="0">
                <a:solidFill>
                  <a:srgbClr val="000000"/>
                </a:solidFill>
                <a:round/>
                <a:headEnd/>
                <a:tailEnd/>
              </a:ln>
            </p:spPr>
            <p:txBody>
              <a:bodyPr/>
              <a:lstStyle/>
              <a:p>
                <a:endParaRPr lang="ja-JP" altLang="en-US"/>
              </a:p>
            </p:txBody>
          </p:sp>
          <p:sp>
            <p:nvSpPr>
              <p:cNvPr id="98" name="Line 121"/>
              <p:cNvSpPr>
                <a:spLocks noChangeShapeType="1"/>
              </p:cNvSpPr>
              <p:nvPr/>
            </p:nvSpPr>
            <p:spPr bwMode="auto">
              <a:xfrm flipV="1">
                <a:off x="4809" y="993"/>
                <a:ext cx="1" cy="3"/>
              </a:xfrm>
              <a:prstGeom prst="line">
                <a:avLst/>
              </a:prstGeom>
              <a:noFill/>
              <a:ln w="0">
                <a:solidFill>
                  <a:srgbClr val="000000"/>
                </a:solidFill>
                <a:round/>
                <a:headEnd/>
                <a:tailEnd/>
              </a:ln>
            </p:spPr>
            <p:txBody>
              <a:bodyPr/>
              <a:lstStyle/>
              <a:p>
                <a:endParaRPr lang="ja-JP" altLang="en-US"/>
              </a:p>
            </p:txBody>
          </p:sp>
          <p:sp>
            <p:nvSpPr>
              <p:cNvPr id="99" name="Line 122"/>
              <p:cNvSpPr>
                <a:spLocks noChangeShapeType="1"/>
              </p:cNvSpPr>
              <p:nvPr/>
            </p:nvSpPr>
            <p:spPr bwMode="auto">
              <a:xfrm flipV="1">
                <a:off x="4865" y="993"/>
                <a:ext cx="1" cy="3"/>
              </a:xfrm>
              <a:prstGeom prst="line">
                <a:avLst/>
              </a:prstGeom>
              <a:noFill/>
              <a:ln w="0">
                <a:solidFill>
                  <a:srgbClr val="000000"/>
                </a:solidFill>
                <a:round/>
                <a:headEnd/>
                <a:tailEnd/>
              </a:ln>
            </p:spPr>
            <p:txBody>
              <a:bodyPr/>
              <a:lstStyle/>
              <a:p>
                <a:endParaRPr lang="ja-JP" altLang="en-US"/>
              </a:p>
            </p:txBody>
          </p:sp>
          <p:sp>
            <p:nvSpPr>
              <p:cNvPr id="100" name="Line 123"/>
              <p:cNvSpPr>
                <a:spLocks noChangeShapeType="1"/>
              </p:cNvSpPr>
              <p:nvPr/>
            </p:nvSpPr>
            <p:spPr bwMode="auto">
              <a:xfrm flipV="1">
                <a:off x="4967" y="993"/>
                <a:ext cx="1" cy="3"/>
              </a:xfrm>
              <a:prstGeom prst="line">
                <a:avLst/>
              </a:prstGeom>
              <a:noFill/>
              <a:ln w="0">
                <a:solidFill>
                  <a:srgbClr val="000000"/>
                </a:solidFill>
                <a:round/>
                <a:headEnd/>
                <a:tailEnd/>
              </a:ln>
            </p:spPr>
            <p:txBody>
              <a:bodyPr/>
              <a:lstStyle/>
              <a:p>
                <a:endParaRPr lang="ja-JP" altLang="en-US"/>
              </a:p>
            </p:txBody>
          </p:sp>
          <p:sp>
            <p:nvSpPr>
              <p:cNvPr id="101" name="Line 124"/>
              <p:cNvSpPr>
                <a:spLocks noChangeShapeType="1"/>
              </p:cNvSpPr>
              <p:nvPr/>
            </p:nvSpPr>
            <p:spPr bwMode="auto">
              <a:xfrm flipV="1">
                <a:off x="5023" y="993"/>
                <a:ext cx="1" cy="3"/>
              </a:xfrm>
              <a:prstGeom prst="line">
                <a:avLst/>
              </a:prstGeom>
              <a:noFill/>
              <a:ln w="0">
                <a:solidFill>
                  <a:srgbClr val="000000"/>
                </a:solidFill>
                <a:round/>
                <a:headEnd/>
                <a:tailEnd/>
              </a:ln>
            </p:spPr>
            <p:txBody>
              <a:bodyPr/>
              <a:lstStyle/>
              <a:p>
                <a:endParaRPr lang="ja-JP" altLang="en-US"/>
              </a:p>
            </p:txBody>
          </p:sp>
          <p:sp>
            <p:nvSpPr>
              <p:cNvPr id="102" name="Line 125"/>
              <p:cNvSpPr>
                <a:spLocks noChangeShapeType="1"/>
              </p:cNvSpPr>
              <p:nvPr/>
            </p:nvSpPr>
            <p:spPr bwMode="auto">
              <a:xfrm flipV="1">
                <a:off x="5074" y="993"/>
                <a:ext cx="1" cy="3"/>
              </a:xfrm>
              <a:prstGeom prst="line">
                <a:avLst/>
              </a:prstGeom>
              <a:noFill/>
              <a:ln w="0">
                <a:solidFill>
                  <a:srgbClr val="000000"/>
                </a:solidFill>
                <a:round/>
                <a:headEnd/>
                <a:tailEnd/>
              </a:ln>
            </p:spPr>
            <p:txBody>
              <a:bodyPr/>
              <a:lstStyle/>
              <a:p>
                <a:endParaRPr lang="ja-JP" altLang="en-US"/>
              </a:p>
            </p:txBody>
          </p:sp>
          <p:sp>
            <p:nvSpPr>
              <p:cNvPr id="103" name="Line 126"/>
              <p:cNvSpPr>
                <a:spLocks noChangeShapeType="1"/>
              </p:cNvSpPr>
              <p:nvPr/>
            </p:nvSpPr>
            <p:spPr bwMode="auto">
              <a:xfrm flipV="1">
                <a:off x="5125" y="993"/>
                <a:ext cx="1" cy="3"/>
              </a:xfrm>
              <a:prstGeom prst="line">
                <a:avLst/>
              </a:prstGeom>
              <a:noFill/>
              <a:ln w="0">
                <a:solidFill>
                  <a:srgbClr val="000000"/>
                </a:solidFill>
                <a:round/>
                <a:headEnd/>
                <a:tailEnd/>
              </a:ln>
            </p:spPr>
            <p:txBody>
              <a:bodyPr/>
              <a:lstStyle/>
              <a:p>
                <a:endParaRPr lang="ja-JP" altLang="en-US"/>
              </a:p>
            </p:txBody>
          </p:sp>
          <p:sp>
            <p:nvSpPr>
              <p:cNvPr id="104" name="Line 127"/>
              <p:cNvSpPr>
                <a:spLocks noChangeShapeType="1"/>
              </p:cNvSpPr>
              <p:nvPr/>
            </p:nvSpPr>
            <p:spPr bwMode="auto">
              <a:xfrm flipV="1">
                <a:off x="5232" y="993"/>
                <a:ext cx="1" cy="3"/>
              </a:xfrm>
              <a:prstGeom prst="line">
                <a:avLst/>
              </a:prstGeom>
              <a:noFill/>
              <a:ln w="0">
                <a:solidFill>
                  <a:srgbClr val="000000"/>
                </a:solidFill>
                <a:round/>
                <a:headEnd/>
                <a:tailEnd/>
              </a:ln>
            </p:spPr>
            <p:txBody>
              <a:bodyPr/>
              <a:lstStyle/>
              <a:p>
                <a:endParaRPr lang="ja-JP" altLang="en-US"/>
              </a:p>
            </p:txBody>
          </p:sp>
          <p:sp>
            <p:nvSpPr>
              <p:cNvPr id="105" name="Line 128"/>
              <p:cNvSpPr>
                <a:spLocks noChangeShapeType="1"/>
              </p:cNvSpPr>
              <p:nvPr/>
            </p:nvSpPr>
            <p:spPr bwMode="auto">
              <a:xfrm flipV="1">
                <a:off x="5283" y="993"/>
                <a:ext cx="1" cy="3"/>
              </a:xfrm>
              <a:prstGeom prst="line">
                <a:avLst/>
              </a:prstGeom>
              <a:noFill/>
              <a:ln w="0">
                <a:solidFill>
                  <a:srgbClr val="000000"/>
                </a:solidFill>
                <a:round/>
                <a:headEnd/>
                <a:tailEnd/>
              </a:ln>
            </p:spPr>
            <p:txBody>
              <a:bodyPr/>
              <a:lstStyle/>
              <a:p>
                <a:endParaRPr lang="ja-JP" altLang="en-US"/>
              </a:p>
            </p:txBody>
          </p:sp>
          <p:sp>
            <p:nvSpPr>
              <p:cNvPr id="106" name="Line 129"/>
              <p:cNvSpPr>
                <a:spLocks noChangeShapeType="1"/>
              </p:cNvSpPr>
              <p:nvPr/>
            </p:nvSpPr>
            <p:spPr bwMode="auto">
              <a:xfrm flipV="1">
                <a:off x="5339" y="993"/>
                <a:ext cx="1" cy="3"/>
              </a:xfrm>
              <a:prstGeom prst="line">
                <a:avLst/>
              </a:prstGeom>
              <a:noFill/>
              <a:ln w="0">
                <a:solidFill>
                  <a:srgbClr val="000000"/>
                </a:solidFill>
                <a:round/>
                <a:headEnd/>
                <a:tailEnd/>
              </a:ln>
            </p:spPr>
            <p:txBody>
              <a:bodyPr/>
              <a:lstStyle/>
              <a:p>
                <a:endParaRPr lang="ja-JP" altLang="en-US"/>
              </a:p>
            </p:txBody>
          </p:sp>
          <p:sp>
            <p:nvSpPr>
              <p:cNvPr id="107" name="Line 130"/>
              <p:cNvSpPr>
                <a:spLocks noChangeShapeType="1"/>
              </p:cNvSpPr>
              <p:nvPr/>
            </p:nvSpPr>
            <p:spPr bwMode="auto">
              <a:xfrm flipV="1">
                <a:off x="5390" y="993"/>
                <a:ext cx="1" cy="3"/>
              </a:xfrm>
              <a:prstGeom prst="line">
                <a:avLst/>
              </a:prstGeom>
              <a:noFill/>
              <a:ln w="0">
                <a:solidFill>
                  <a:srgbClr val="000000"/>
                </a:solidFill>
                <a:round/>
                <a:headEnd/>
                <a:tailEnd/>
              </a:ln>
            </p:spPr>
            <p:txBody>
              <a:bodyPr/>
              <a:lstStyle/>
              <a:p>
                <a:endParaRPr lang="ja-JP" altLang="en-US"/>
              </a:p>
            </p:txBody>
          </p:sp>
          <p:sp>
            <p:nvSpPr>
              <p:cNvPr id="108" name="Line 131"/>
              <p:cNvSpPr>
                <a:spLocks noChangeShapeType="1"/>
              </p:cNvSpPr>
              <p:nvPr/>
            </p:nvSpPr>
            <p:spPr bwMode="auto">
              <a:xfrm flipV="1">
                <a:off x="4335" y="993"/>
                <a:ext cx="1" cy="3"/>
              </a:xfrm>
              <a:prstGeom prst="line">
                <a:avLst/>
              </a:prstGeom>
              <a:noFill/>
              <a:ln w="0">
                <a:solidFill>
                  <a:srgbClr val="000000"/>
                </a:solidFill>
                <a:round/>
                <a:headEnd/>
                <a:tailEnd/>
              </a:ln>
            </p:spPr>
            <p:txBody>
              <a:bodyPr/>
              <a:lstStyle/>
              <a:p>
                <a:endParaRPr lang="ja-JP" altLang="en-US"/>
              </a:p>
            </p:txBody>
          </p:sp>
          <p:sp>
            <p:nvSpPr>
              <p:cNvPr id="109" name="Line 132"/>
              <p:cNvSpPr>
                <a:spLocks noChangeShapeType="1"/>
              </p:cNvSpPr>
              <p:nvPr/>
            </p:nvSpPr>
            <p:spPr bwMode="auto">
              <a:xfrm flipV="1">
                <a:off x="4284" y="993"/>
                <a:ext cx="1" cy="3"/>
              </a:xfrm>
              <a:prstGeom prst="line">
                <a:avLst/>
              </a:prstGeom>
              <a:noFill/>
              <a:ln w="0">
                <a:solidFill>
                  <a:srgbClr val="000000"/>
                </a:solidFill>
                <a:round/>
                <a:headEnd/>
                <a:tailEnd/>
              </a:ln>
            </p:spPr>
            <p:txBody>
              <a:bodyPr/>
              <a:lstStyle/>
              <a:p>
                <a:endParaRPr lang="ja-JP" altLang="en-US"/>
              </a:p>
            </p:txBody>
          </p:sp>
          <p:sp>
            <p:nvSpPr>
              <p:cNvPr id="110" name="Line 133"/>
              <p:cNvSpPr>
                <a:spLocks noChangeShapeType="1"/>
              </p:cNvSpPr>
              <p:nvPr/>
            </p:nvSpPr>
            <p:spPr bwMode="auto">
              <a:xfrm flipV="1">
                <a:off x="4228" y="993"/>
                <a:ext cx="1" cy="3"/>
              </a:xfrm>
              <a:prstGeom prst="line">
                <a:avLst/>
              </a:prstGeom>
              <a:noFill/>
              <a:ln w="0">
                <a:solidFill>
                  <a:srgbClr val="000000"/>
                </a:solidFill>
                <a:round/>
                <a:headEnd/>
                <a:tailEnd/>
              </a:ln>
            </p:spPr>
            <p:txBody>
              <a:bodyPr/>
              <a:lstStyle/>
              <a:p>
                <a:endParaRPr lang="ja-JP" altLang="en-US"/>
              </a:p>
            </p:txBody>
          </p:sp>
          <p:sp>
            <p:nvSpPr>
              <p:cNvPr id="111" name="Line 134"/>
              <p:cNvSpPr>
                <a:spLocks noChangeShapeType="1"/>
              </p:cNvSpPr>
              <p:nvPr/>
            </p:nvSpPr>
            <p:spPr bwMode="auto">
              <a:xfrm flipV="1">
                <a:off x="4177" y="993"/>
                <a:ext cx="1" cy="3"/>
              </a:xfrm>
              <a:prstGeom prst="line">
                <a:avLst/>
              </a:prstGeom>
              <a:noFill/>
              <a:ln w="0">
                <a:solidFill>
                  <a:srgbClr val="000000"/>
                </a:solidFill>
                <a:round/>
                <a:headEnd/>
                <a:tailEnd/>
              </a:ln>
            </p:spPr>
            <p:txBody>
              <a:bodyPr/>
              <a:lstStyle/>
              <a:p>
                <a:endParaRPr lang="ja-JP" altLang="en-US"/>
              </a:p>
            </p:txBody>
          </p:sp>
          <p:sp>
            <p:nvSpPr>
              <p:cNvPr id="112" name="Line 135"/>
              <p:cNvSpPr>
                <a:spLocks noChangeShapeType="1"/>
              </p:cNvSpPr>
              <p:nvPr/>
            </p:nvSpPr>
            <p:spPr bwMode="auto">
              <a:xfrm>
                <a:off x="4152" y="993"/>
                <a:ext cx="1294" cy="1"/>
              </a:xfrm>
              <a:prstGeom prst="line">
                <a:avLst/>
              </a:prstGeom>
              <a:noFill/>
              <a:ln w="0">
                <a:solidFill>
                  <a:srgbClr val="000000"/>
                </a:solidFill>
                <a:round/>
                <a:headEnd/>
                <a:tailEnd/>
              </a:ln>
            </p:spPr>
            <p:txBody>
              <a:bodyPr/>
              <a:lstStyle/>
              <a:p>
                <a:endParaRPr lang="ja-JP" altLang="en-US"/>
              </a:p>
            </p:txBody>
          </p:sp>
          <p:sp>
            <p:nvSpPr>
              <p:cNvPr id="113" name="Line 136"/>
              <p:cNvSpPr>
                <a:spLocks noChangeShapeType="1"/>
              </p:cNvSpPr>
              <p:nvPr/>
            </p:nvSpPr>
            <p:spPr bwMode="auto">
              <a:xfrm>
                <a:off x="5436" y="1588"/>
                <a:ext cx="10" cy="1"/>
              </a:xfrm>
              <a:prstGeom prst="line">
                <a:avLst/>
              </a:prstGeom>
              <a:noFill/>
              <a:ln w="0">
                <a:solidFill>
                  <a:srgbClr val="000000"/>
                </a:solidFill>
                <a:round/>
                <a:headEnd/>
                <a:tailEnd/>
              </a:ln>
            </p:spPr>
            <p:txBody>
              <a:bodyPr/>
              <a:lstStyle/>
              <a:p>
                <a:endParaRPr lang="ja-JP" altLang="en-US"/>
              </a:p>
            </p:txBody>
          </p:sp>
          <p:sp>
            <p:nvSpPr>
              <p:cNvPr id="114" name="Line 137"/>
              <p:cNvSpPr>
                <a:spLocks noChangeShapeType="1"/>
              </p:cNvSpPr>
              <p:nvPr/>
            </p:nvSpPr>
            <p:spPr bwMode="auto">
              <a:xfrm>
                <a:off x="5436" y="1472"/>
                <a:ext cx="10" cy="1"/>
              </a:xfrm>
              <a:prstGeom prst="line">
                <a:avLst/>
              </a:prstGeom>
              <a:noFill/>
              <a:ln w="0">
                <a:solidFill>
                  <a:srgbClr val="000000"/>
                </a:solidFill>
                <a:round/>
                <a:headEnd/>
                <a:tailEnd/>
              </a:ln>
            </p:spPr>
            <p:txBody>
              <a:bodyPr/>
              <a:lstStyle/>
              <a:p>
                <a:endParaRPr lang="ja-JP" altLang="en-US"/>
              </a:p>
            </p:txBody>
          </p:sp>
          <p:sp>
            <p:nvSpPr>
              <p:cNvPr id="115" name="Line 138"/>
              <p:cNvSpPr>
                <a:spLocks noChangeShapeType="1"/>
              </p:cNvSpPr>
              <p:nvPr/>
            </p:nvSpPr>
            <p:spPr bwMode="auto">
              <a:xfrm>
                <a:off x="5436" y="1360"/>
                <a:ext cx="10" cy="1"/>
              </a:xfrm>
              <a:prstGeom prst="line">
                <a:avLst/>
              </a:prstGeom>
              <a:noFill/>
              <a:ln w="0">
                <a:solidFill>
                  <a:srgbClr val="000000"/>
                </a:solidFill>
                <a:round/>
                <a:headEnd/>
                <a:tailEnd/>
              </a:ln>
            </p:spPr>
            <p:txBody>
              <a:bodyPr/>
              <a:lstStyle/>
              <a:p>
                <a:endParaRPr lang="ja-JP" altLang="en-US"/>
              </a:p>
            </p:txBody>
          </p:sp>
          <p:sp>
            <p:nvSpPr>
              <p:cNvPr id="116" name="Line 139"/>
              <p:cNvSpPr>
                <a:spLocks noChangeShapeType="1"/>
              </p:cNvSpPr>
              <p:nvPr/>
            </p:nvSpPr>
            <p:spPr bwMode="auto">
              <a:xfrm>
                <a:off x="5436" y="1248"/>
                <a:ext cx="10" cy="1"/>
              </a:xfrm>
              <a:prstGeom prst="line">
                <a:avLst/>
              </a:prstGeom>
              <a:noFill/>
              <a:ln w="0">
                <a:solidFill>
                  <a:srgbClr val="000000"/>
                </a:solidFill>
                <a:round/>
                <a:headEnd/>
                <a:tailEnd/>
              </a:ln>
            </p:spPr>
            <p:txBody>
              <a:bodyPr/>
              <a:lstStyle/>
              <a:p>
                <a:endParaRPr lang="ja-JP" altLang="en-US"/>
              </a:p>
            </p:txBody>
          </p:sp>
          <p:sp>
            <p:nvSpPr>
              <p:cNvPr id="117" name="Line 140"/>
              <p:cNvSpPr>
                <a:spLocks noChangeShapeType="1"/>
              </p:cNvSpPr>
              <p:nvPr/>
            </p:nvSpPr>
            <p:spPr bwMode="auto">
              <a:xfrm>
                <a:off x="5436" y="1132"/>
                <a:ext cx="10" cy="1"/>
              </a:xfrm>
              <a:prstGeom prst="line">
                <a:avLst/>
              </a:prstGeom>
              <a:noFill/>
              <a:ln w="0">
                <a:solidFill>
                  <a:srgbClr val="000000"/>
                </a:solidFill>
                <a:round/>
                <a:headEnd/>
                <a:tailEnd/>
              </a:ln>
            </p:spPr>
            <p:txBody>
              <a:bodyPr/>
              <a:lstStyle/>
              <a:p>
                <a:endParaRPr lang="ja-JP" altLang="en-US"/>
              </a:p>
            </p:txBody>
          </p:sp>
          <p:sp>
            <p:nvSpPr>
              <p:cNvPr id="118" name="Line 141"/>
              <p:cNvSpPr>
                <a:spLocks noChangeShapeType="1"/>
              </p:cNvSpPr>
              <p:nvPr/>
            </p:nvSpPr>
            <p:spPr bwMode="auto">
              <a:xfrm>
                <a:off x="5436" y="1020"/>
                <a:ext cx="10" cy="1"/>
              </a:xfrm>
              <a:prstGeom prst="line">
                <a:avLst/>
              </a:prstGeom>
              <a:noFill/>
              <a:ln w="0">
                <a:solidFill>
                  <a:srgbClr val="000000"/>
                </a:solidFill>
                <a:round/>
                <a:headEnd/>
                <a:tailEnd/>
              </a:ln>
            </p:spPr>
            <p:txBody>
              <a:bodyPr/>
              <a:lstStyle/>
              <a:p>
                <a:endParaRPr lang="ja-JP" altLang="en-US"/>
              </a:p>
            </p:txBody>
          </p:sp>
          <p:sp>
            <p:nvSpPr>
              <p:cNvPr id="119" name="Line 142"/>
              <p:cNvSpPr>
                <a:spLocks noChangeShapeType="1"/>
              </p:cNvSpPr>
              <p:nvPr/>
            </p:nvSpPr>
            <p:spPr bwMode="auto">
              <a:xfrm>
                <a:off x="5441" y="1565"/>
                <a:ext cx="5" cy="1"/>
              </a:xfrm>
              <a:prstGeom prst="line">
                <a:avLst/>
              </a:prstGeom>
              <a:noFill/>
              <a:ln w="0">
                <a:solidFill>
                  <a:srgbClr val="000000"/>
                </a:solidFill>
                <a:round/>
                <a:headEnd/>
                <a:tailEnd/>
              </a:ln>
            </p:spPr>
            <p:txBody>
              <a:bodyPr/>
              <a:lstStyle/>
              <a:p>
                <a:endParaRPr lang="ja-JP" altLang="en-US"/>
              </a:p>
            </p:txBody>
          </p:sp>
          <p:sp>
            <p:nvSpPr>
              <p:cNvPr id="120" name="Line 143"/>
              <p:cNvSpPr>
                <a:spLocks noChangeShapeType="1"/>
              </p:cNvSpPr>
              <p:nvPr/>
            </p:nvSpPr>
            <p:spPr bwMode="auto">
              <a:xfrm>
                <a:off x="5441" y="1541"/>
                <a:ext cx="5" cy="1"/>
              </a:xfrm>
              <a:prstGeom prst="line">
                <a:avLst/>
              </a:prstGeom>
              <a:noFill/>
              <a:ln w="0">
                <a:solidFill>
                  <a:srgbClr val="000000"/>
                </a:solidFill>
                <a:round/>
                <a:headEnd/>
                <a:tailEnd/>
              </a:ln>
            </p:spPr>
            <p:txBody>
              <a:bodyPr/>
              <a:lstStyle/>
              <a:p>
                <a:endParaRPr lang="ja-JP" altLang="en-US"/>
              </a:p>
            </p:txBody>
          </p:sp>
          <p:sp>
            <p:nvSpPr>
              <p:cNvPr id="121" name="Line 144"/>
              <p:cNvSpPr>
                <a:spLocks noChangeShapeType="1"/>
              </p:cNvSpPr>
              <p:nvPr/>
            </p:nvSpPr>
            <p:spPr bwMode="auto">
              <a:xfrm>
                <a:off x="5441" y="1518"/>
                <a:ext cx="5" cy="1"/>
              </a:xfrm>
              <a:prstGeom prst="line">
                <a:avLst/>
              </a:prstGeom>
              <a:noFill/>
              <a:ln w="0">
                <a:solidFill>
                  <a:srgbClr val="000000"/>
                </a:solidFill>
                <a:round/>
                <a:headEnd/>
                <a:tailEnd/>
              </a:ln>
            </p:spPr>
            <p:txBody>
              <a:bodyPr/>
              <a:lstStyle/>
              <a:p>
                <a:endParaRPr lang="ja-JP" altLang="en-US"/>
              </a:p>
            </p:txBody>
          </p:sp>
          <p:sp>
            <p:nvSpPr>
              <p:cNvPr id="122" name="Line 145"/>
              <p:cNvSpPr>
                <a:spLocks noChangeShapeType="1"/>
              </p:cNvSpPr>
              <p:nvPr/>
            </p:nvSpPr>
            <p:spPr bwMode="auto">
              <a:xfrm>
                <a:off x="5441" y="1495"/>
                <a:ext cx="5" cy="1"/>
              </a:xfrm>
              <a:prstGeom prst="line">
                <a:avLst/>
              </a:prstGeom>
              <a:noFill/>
              <a:ln w="0">
                <a:solidFill>
                  <a:srgbClr val="000000"/>
                </a:solidFill>
                <a:round/>
                <a:headEnd/>
                <a:tailEnd/>
              </a:ln>
            </p:spPr>
            <p:txBody>
              <a:bodyPr/>
              <a:lstStyle/>
              <a:p>
                <a:endParaRPr lang="ja-JP" altLang="en-US"/>
              </a:p>
            </p:txBody>
          </p:sp>
          <p:sp>
            <p:nvSpPr>
              <p:cNvPr id="123" name="Line 146"/>
              <p:cNvSpPr>
                <a:spLocks noChangeShapeType="1"/>
              </p:cNvSpPr>
              <p:nvPr/>
            </p:nvSpPr>
            <p:spPr bwMode="auto">
              <a:xfrm>
                <a:off x="5441" y="1449"/>
                <a:ext cx="5" cy="1"/>
              </a:xfrm>
              <a:prstGeom prst="line">
                <a:avLst/>
              </a:prstGeom>
              <a:noFill/>
              <a:ln w="0">
                <a:solidFill>
                  <a:srgbClr val="000000"/>
                </a:solidFill>
                <a:round/>
                <a:headEnd/>
                <a:tailEnd/>
              </a:ln>
            </p:spPr>
            <p:txBody>
              <a:bodyPr/>
              <a:lstStyle/>
              <a:p>
                <a:endParaRPr lang="ja-JP" altLang="en-US"/>
              </a:p>
            </p:txBody>
          </p:sp>
          <p:sp>
            <p:nvSpPr>
              <p:cNvPr id="124" name="Line 147"/>
              <p:cNvSpPr>
                <a:spLocks noChangeShapeType="1"/>
              </p:cNvSpPr>
              <p:nvPr/>
            </p:nvSpPr>
            <p:spPr bwMode="auto">
              <a:xfrm>
                <a:off x="5441" y="1425"/>
                <a:ext cx="5" cy="1"/>
              </a:xfrm>
              <a:prstGeom prst="line">
                <a:avLst/>
              </a:prstGeom>
              <a:noFill/>
              <a:ln w="0">
                <a:solidFill>
                  <a:srgbClr val="000000"/>
                </a:solidFill>
                <a:round/>
                <a:headEnd/>
                <a:tailEnd/>
              </a:ln>
            </p:spPr>
            <p:txBody>
              <a:bodyPr/>
              <a:lstStyle/>
              <a:p>
                <a:endParaRPr lang="ja-JP" altLang="en-US"/>
              </a:p>
            </p:txBody>
          </p:sp>
          <p:sp>
            <p:nvSpPr>
              <p:cNvPr id="125" name="Line 148"/>
              <p:cNvSpPr>
                <a:spLocks noChangeShapeType="1"/>
              </p:cNvSpPr>
              <p:nvPr/>
            </p:nvSpPr>
            <p:spPr bwMode="auto">
              <a:xfrm>
                <a:off x="5441" y="1406"/>
                <a:ext cx="5" cy="1"/>
              </a:xfrm>
              <a:prstGeom prst="line">
                <a:avLst/>
              </a:prstGeom>
              <a:noFill/>
              <a:ln w="0">
                <a:solidFill>
                  <a:srgbClr val="000000"/>
                </a:solidFill>
                <a:round/>
                <a:headEnd/>
                <a:tailEnd/>
              </a:ln>
            </p:spPr>
            <p:txBody>
              <a:bodyPr/>
              <a:lstStyle/>
              <a:p>
                <a:endParaRPr lang="ja-JP" altLang="en-US"/>
              </a:p>
            </p:txBody>
          </p:sp>
          <p:sp>
            <p:nvSpPr>
              <p:cNvPr id="126" name="Line 149"/>
              <p:cNvSpPr>
                <a:spLocks noChangeShapeType="1"/>
              </p:cNvSpPr>
              <p:nvPr/>
            </p:nvSpPr>
            <p:spPr bwMode="auto">
              <a:xfrm>
                <a:off x="5441" y="1383"/>
                <a:ext cx="5" cy="1"/>
              </a:xfrm>
              <a:prstGeom prst="line">
                <a:avLst/>
              </a:prstGeom>
              <a:noFill/>
              <a:ln w="0">
                <a:solidFill>
                  <a:srgbClr val="000000"/>
                </a:solidFill>
                <a:round/>
                <a:headEnd/>
                <a:tailEnd/>
              </a:ln>
            </p:spPr>
            <p:txBody>
              <a:bodyPr/>
              <a:lstStyle/>
              <a:p>
                <a:endParaRPr lang="ja-JP" altLang="en-US"/>
              </a:p>
            </p:txBody>
          </p:sp>
          <p:sp>
            <p:nvSpPr>
              <p:cNvPr id="127" name="Line 150"/>
              <p:cNvSpPr>
                <a:spLocks noChangeShapeType="1"/>
              </p:cNvSpPr>
              <p:nvPr/>
            </p:nvSpPr>
            <p:spPr bwMode="auto">
              <a:xfrm>
                <a:off x="5441" y="1337"/>
                <a:ext cx="5" cy="1"/>
              </a:xfrm>
              <a:prstGeom prst="line">
                <a:avLst/>
              </a:prstGeom>
              <a:noFill/>
              <a:ln w="0">
                <a:solidFill>
                  <a:srgbClr val="000000"/>
                </a:solidFill>
                <a:round/>
                <a:headEnd/>
                <a:tailEnd/>
              </a:ln>
            </p:spPr>
            <p:txBody>
              <a:bodyPr/>
              <a:lstStyle/>
              <a:p>
                <a:endParaRPr lang="ja-JP" altLang="en-US"/>
              </a:p>
            </p:txBody>
          </p:sp>
          <p:sp>
            <p:nvSpPr>
              <p:cNvPr id="128" name="Line 151"/>
              <p:cNvSpPr>
                <a:spLocks noChangeShapeType="1"/>
              </p:cNvSpPr>
              <p:nvPr/>
            </p:nvSpPr>
            <p:spPr bwMode="auto">
              <a:xfrm>
                <a:off x="5441" y="1313"/>
                <a:ext cx="5" cy="1"/>
              </a:xfrm>
              <a:prstGeom prst="line">
                <a:avLst/>
              </a:prstGeom>
              <a:noFill/>
              <a:ln w="0">
                <a:solidFill>
                  <a:srgbClr val="000000"/>
                </a:solidFill>
                <a:round/>
                <a:headEnd/>
                <a:tailEnd/>
              </a:ln>
            </p:spPr>
            <p:txBody>
              <a:bodyPr/>
              <a:lstStyle/>
              <a:p>
                <a:endParaRPr lang="ja-JP" altLang="en-US"/>
              </a:p>
            </p:txBody>
          </p:sp>
          <p:sp>
            <p:nvSpPr>
              <p:cNvPr id="129" name="Line 152"/>
              <p:cNvSpPr>
                <a:spLocks noChangeShapeType="1"/>
              </p:cNvSpPr>
              <p:nvPr/>
            </p:nvSpPr>
            <p:spPr bwMode="auto">
              <a:xfrm>
                <a:off x="5441" y="1290"/>
                <a:ext cx="5" cy="1"/>
              </a:xfrm>
              <a:prstGeom prst="line">
                <a:avLst/>
              </a:prstGeom>
              <a:noFill/>
              <a:ln w="0">
                <a:solidFill>
                  <a:srgbClr val="000000"/>
                </a:solidFill>
                <a:round/>
                <a:headEnd/>
                <a:tailEnd/>
              </a:ln>
            </p:spPr>
            <p:txBody>
              <a:bodyPr/>
              <a:lstStyle/>
              <a:p>
                <a:endParaRPr lang="ja-JP" altLang="en-US"/>
              </a:p>
            </p:txBody>
          </p:sp>
          <p:sp>
            <p:nvSpPr>
              <p:cNvPr id="130" name="Line 153"/>
              <p:cNvSpPr>
                <a:spLocks noChangeShapeType="1"/>
              </p:cNvSpPr>
              <p:nvPr/>
            </p:nvSpPr>
            <p:spPr bwMode="auto">
              <a:xfrm>
                <a:off x="5441" y="1267"/>
                <a:ext cx="5" cy="1"/>
              </a:xfrm>
              <a:prstGeom prst="line">
                <a:avLst/>
              </a:prstGeom>
              <a:noFill/>
              <a:ln w="0">
                <a:solidFill>
                  <a:srgbClr val="000000"/>
                </a:solidFill>
                <a:round/>
                <a:headEnd/>
                <a:tailEnd/>
              </a:ln>
            </p:spPr>
            <p:txBody>
              <a:bodyPr/>
              <a:lstStyle/>
              <a:p>
                <a:endParaRPr lang="ja-JP" altLang="en-US"/>
              </a:p>
            </p:txBody>
          </p:sp>
          <p:sp>
            <p:nvSpPr>
              <p:cNvPr id="131" name="Line 154"/>
              <p:cNvSpPr>
                <a:spLocks noChangeShapeType="1"/>
              </p:cNvSpPr>
              <p:nvPr/>
            </p:nvSpPr>
            <p:spPr bwMode="auto">
              <a:xfrm>
                <a:off x="5441" y="1224"/>
                <a:ext cx="5" cy="1"/>
              </a:xfrm>
              <a:prstGeom prst="line">
                <a:avLst/>
              </a:prstGeom>
              <a:noFill/>
              <a:ln w="0">
                <a:solidFill>
                  <a:srgbClr val="000000"/>
                </a:solidFill>
                <a:round/>
                <a:headEnd/>
                <a:tailEnd/>
              </a:ln>
            </p:spPr>
            <p:txBody>
              <a:bodyPr/>
              <a:lstStyle/>
              <a:p>
                <a:endParaRPr lang="ja-JP" altLang="en-US"/>
              </a:p>
            </p:txBody>
          </p:sp>
          <p:sp>
            <p:nvSpPr>
              <p:cNvPr id="132" name="Line 155"/>
              <p:cNvSpPr>
                <a:spLocks noChangeShapeType="1"/>
              </p:cNvSpPr>
              <p:nvPr/>
            </p:nvSpPr>
            <p:spPr bwMode="auto">
              <a:xfrm>
                <a:off x="5441" y="1201"/>
                <a:ext cx="5" cy="1"/>
              </a:xfrm>
              <a:prstGeom prst="line">
                <a:avLst/>
              </a:prstGeom>
              <a:noFill/>
              <a:ln w="0">
                <a:solidFill>
                  <a:srgbClr val="000000"/>
                </a:solidFill>
                <a:round/>
                <a:headEnd/>
                <a:tailEnd/>
              </a:ln>
            </p:spPr>
            <p:txBody>
              <a:bodyPr/>
              <a:lstStyle/>
              <a:p>
                <a:endParaRPr lang="ja-JP" altLang="en-US"/>
              </a:p>
            </p:txBody>
          </p:sp>
          <p:sp>
            <p:nvSpPr>
              <p:cNvPr id="133" name="Line 156"/>
              <p:cNvSpPr>
                <a:spLocks noChangeShapeType="1"/>
              </p:cNvSpPr>
              <p:nvPr/>
            </p:nvSpPr>
            <p:spPr bwMode="auto">
              <a:xfrm>
                <a:off x="5441" y="1178"/>
                <a:ext cx="5" cy="1"/>
              </a:xfrm>
              <a:prstGeom prst="line">
                <a:avLst/>
              </a:prstGeom>
              <a:noFill/>
              <a:ln w="0">
                <a:solidFill>
                  <a:srgbClr val="000000"/>
                </a:solidFill>
                <a:round/>
                <a:headEnd/>
                <a:tailEnd/>
              </a:ln>
            </p:spPr>
            <p:txBody>
              <a:bodyPr/>
              <a:lstStyle/>
              <a:p>
                <a:endParaRPr lang="ja-JP" altLang="en-US"/>
              </a:p>
            </p:txBody>
          </p:sp>
          <p:sp>
            <p:nvSpPr>
              <p:cNvPr id="134" name="Line 157"/>
              <p:cNvSpPr>
                <a:spLocks noChangeShapeType="1"/>
              </p:cNvSpPr>
              <p:nvPr/>
            </p:nvSpPr>
            <p:spPr bwMode="auto">
              <a:xfrm>
                <a:off x="5441" y="1155"/>
                <a:ext cx="5" cy="1"/>
              </a:xfrm>
              <a:prstGeom prst="line">
                <a:avLst/>
              </a:prstGeom>
              <a:noFill/>
              <a:ln w="0">
                <a:solidFill>
                  <a:srgbClr val="000000"/>
                </a:solidFill>
                <a:round/>
                <a:headEnd/>
                <a:tailEnd/>
              </a:ln>
            </p:spPr>
            <p:txBody>
              <a:bodyPr/>
              <a:lstStyle/>
              <a:p>
                <a:endParaRPr lang="ja-JP" altLang="en-US"/>
              </a:p>
            </p:txBody>
          </p:sp>
          <p:sp>
            <p:nvSpPr>
              <p:cNvPr id="135" name="Line 158"/>
              <p:cNvSpPr>
                <a:spLocks noChangeShapeType="1"/>
              </p:cNvSpPr>
              <p:nvPr/>
            </p:nvSpPr>
            <p:spPr bwMode="auto">
              <a:xfrm>
                <a:off x="5441" y="1109"/>
                <a:ext cx="5" cy="1"/>
              </a:xfrm>
              <a:prstGeom prst="line">
                <a:avLst/>
              </a:prstGeom>
              <a:noFill/>
              <a:ln w="0">
                <a:solidFill>
                  <a:srgbClr val="000000"/>
                </a:solidFill>
                <a:round/>
                <a:headEnd/>
                <a:tailEnd/>
              </a:ln>
            </p:spPr>
            <p:txBody>
              <a:bodyPr/>
              <a:lstStyle/>
              <a:p>
                <a:endParaRPr lang="ja-JP" altLang="en-US"/>
              </a:p>
            </p:txBody>
          </p:sp>
          <p:sp>
            <p:nvSpPr>
              <p:cNvPr id="136" name="Line 159"/>
              <p:cNvSpPr>
                <a:spLocks noChangeShapeType="1"/>
              </p:cNvSpPr>
              <p:nvPr/>
            </p:nvSpPr>
            <p:spPr bwMode="auto">
              <a:xfrm>
                <a:off x="5441" y="1085"/>
                <a:ext cx="5" cy="1"/>
              </a:xfrm>
              <a:prstGeom prst="line">
                <a:avLst/>
              </a:prstGeom>
              <a:noFill/>
              <a:ln w="0">
                <a:solidFill>
                  <a:srgbClr val="000000"/>
                </a:solidFill>
                <a:round/>
                <a:headEnd/>
                <a:tailEnd/>
              </a:ln>
            </p:spPr>
            <p:txBody>
              <a:bodyPr/>
              <a:lstStyle/>
              <a:p>
                <a:endParaRPr lang="ja-JP" altLang="en-US"/>
              </a:p>
            </p:txBody>
          </p:sp>
          <p:sp>
            <p:nvSpPr>
              <p:cNvPr id="137" name="Line 160"/>
              <p:cNvSpPr>
                <a:spLocks noChangeShapeType="1"/>
              </p:cNvSpPr>
              <p:nvPr/>
            </p:nvSpPr>
            <p:spPr bwMode="auto">
              <a:xfrm>
                <a:off x="5441" y="1066"/>
                <a:ext cx="5" cy="1"/>
              </a:xfrm>
              <a:prstGeom prst="line">
                <a:avLst/>
              </a:prstGeom>
              <a:noFill/>
              <a:ln w="0">
                <a:solidFill>
                  <a:srgbClr val="000000"/>
                </a:solidFill>
                <a:round/>
                <a:headEnd/>
                <a:tailEnd/>
              </a:ln>
            </p:spPr>
            <p:txBody>
              <a:bodyPr/>
              <a:lstStyle/>
              <a:p>
                <a:endParaRPr lang="ja-JP" altLang="en-US"/>
              </a:p>
            </p:txBody>
          </p:sp>
          <p:sp>
            <p:nvSpPr>
              <p:cNvPr id="138" name="Line 161"/>
              <p:cNvSpPr>
                <a:spLocks noChangeShapeType="1"/>
              </p:cNvSpPr>
              <p:nvPr/>
            </p:nvSpPr>
            <p:spPr bwMode="auto">
              <a:xfrm>
                <a:off x="5441" y="1043"/>
                <a:ext cx="5" cy="1"/>
              </a:xfrm>
              <a:prstGeom prst="line">
                <a:avLst/>
              </a:prstGeom>
              <a:noFill/>
              <a:ln w="0">
                <a:solidFill>
                  <a:srgbClr val="000000"/>
                </a:solidFill>
                <a:round/>
                <a:headEnd/>
                <a:tailEnd/>
              </a:ln>
            </p:spPr>
            <p:txBody>
              <a:bodyPr/>
              <a:lstStyle/>
              <a:p>
                <a:endParaRPr lang="ja-JP" altLang="en-US"/>
              </a:p>
            </p:txBody>
          </p:sp>
          <p:sp>
            <p:nvSpPr>
              <p:cNvPr id="139" name="Line 162"/>
              <p:cNvSpPr>
                <a:spLocks noChangeShapeType="1"/>
              </p:cNvSpPr>
              <p:nvPr/>
            </p:nvSpPr>
            <p:spPr bwMode="auto">
              <a:xfrm>
                <a:off x="5441" y="996"/>
                <a:ext cx="5" cy="1"/>
              </a:xfrm>
              <a:prstGeom prst="line">
                <a:avLst/>
              </a:prstGeom>
              <a:noFill/>
              <a:ln w="0">
                <a:solidFill>
                  <a:srgbClr val="000000"/>
                </a:solidFill>
                <a:round/>
                <a:headEnd/>
                <a:tailEnd/>
              </a:ln>
            </p:spPr>
            <p:txBody>
              <a:bodyPr/>
              <a:lstStyle/>
              <a:p>
                <a:endParaRPr lang="ja-JP" altLang="en-US"/>
              </a:p>
            </p:txBody>
          </p:sp>
          <p:sp>
            <p:nvSpPr>
              <p:cNvPr id="140" name="Line 163"/>
              <p:cNvSpPr>
                <a:spLocks noChangeShapeType="1"/>
              </p:cNvSpPr>
              <p:nvPr/>
            </p:nvSpPr>
            <p:spPr bwMode="auto">
              <a:xfrm flipV="1">
                <a:off x="5446" y="993"/>
                <a:ext cx="1" cy="606"/>
              </a:xfrm>
              <a:prstGeom prst="line">
                <a:avLst/>
              </a:prstGeom>
              <a:noFill/>
              <a:ln w="0">
                <a:solidFill>
                  <a:srgbClr val="000000"/>
                </a:solidFill>
                <a:round/>
                <a:headEnd/>
                <a:tailEnd/>
              </a:ln>
            </p:spPr>
            <p:txBody>
              <a:bodyPr/>
              <a:lstStyle/>
              <a:p>
                <a:endParaRPr lang="ja-JP" altLang="en-US"/>
              </a:p>
            </p:txBody>
          </p:sp>
          <p:sp>
            <p:nvSpPr>
              <p:cNvPr id="141" name="Freeform 164"/>
              <p:cNvSpPr>
                <a:spLocks/>
              </p:cNvSpPr>
              <p:nvPr/>
            </p:nvSpPr>
            <p:spPr bwMode="auto">
              <a:xfrm>
                <a:off x="4152" y="1514"/>
                <a:ext cx="127" cy="70"/>
              </a:xfrm>
              <a:custGeom>
                <a:avLst/>
                <a:gdLst/>
                <a:ahLst/>
                <a:cxnLst>
                  <a:cxn ang="0">
                    <a:pos x="0" y="31"/>
                  </a:cxn>
                  <a:cxn ang="0">
                    <a:pos x="0" y="43"/>
                  </a:cxn>
                  <a:cxn ang="0">
                    <a:pos x="5" y="51"/>
                  </a:cxn>
                  <a:cxn ang="0">
                    <a:pos x="5" y="16"/>
                  </a:cxn>
                  <a:cxn ang="0">
                    <a:pos x="10" y="16"/>
                  </a:cxn>
                  <a:cxn ang="0">
                    <a:pos x="10" y="39"/>
                  </a:cxn>
                  <a:cxn ang="0">
                    <a:pos x="15" y="43"/>
                  </a:cxn>
                  <a:cxn ang="0">
                    <a:pos x="15" y="39"/>
                  </a:cxn>
                  <a:cxn ang="0">
                    <a:pos x="20" y="54"/>
                  </a:cxn>
                  <a:cxn ang="0">
                    <a:pos x="20" y="43"/>
                  </a:cxn>
                  <a:cxn ang="0">
                    <a:pos x="25" y="43"/>
                  </a:cxn>
                  <a:cxn ang="0">
                    <a:pos x="25" y="39"/>
                  </a:cxn>
                  <a:cxn ang="0">
                    <a:pos x="30" y="43"/>
                  </a:cxn>
                  <a:cxn ang="0">
                    <a:pos x="30" y="43"/>
                  </a:cxn>
                  <a:cxn ang="0">
                    <a:pos x="35" y="51"/>
                  </a:cxn>
                  <a:cxn ang="0">
                    <a:pos x="35" y="31"/>
                  </a:cxn>
                  <a:cxn ang="0">
                    <a:pos x="40" y="35"/>
                  </a:cxn>
                  <a:cxn ang="0">
                    <a:pos x="40" y="35"/>
                  </a:cxn>
                  <a:cxn ang="0">
                    <a:pos x="46" y="16"/>
                  </a:cxn>
                  <a:cxn ang="0">
                    <a:pos x="51" y="35"/>
                  </a:cxn>
                  <a:cxn ang="0">
                    <a:pos x="51" y="39"/>
                  </a:cxn>
                  <a:cxn ang="0">
                    <a:pos x="56" y="54"/>
                  </a:cxn>
                  <a:cxn ang="0">
                    <a:pos x="56" y="31"/>
                  </a:cxn>
                  <a:cxn ang="0">
                    <a:pos x="61" y="4"/>
                  </a:cxn>
                  <a:cxn ang="0">
                    <a:pos x="61" y="12"/>
                  </a:cxn>
                  <a:cxn ang="0">
                    <a:pos x="66" y="58"/>
                  </a:cxn>
                  <a:cxn ang="0">
                    <a:pos x="66" y="54"/>
                  </a:cxn>
                  <a:cxn ang="0">
                    <a:pos x="71" y="62"/>
                  </a:cxn>
                  <a:cxn ang="0">
                    <a:pos x="71" y="62"/>
                  </a:cxn>
                  <a:cxn ang="0">
                    <a:pos x="76" y="51"/>
                  </a:cxn>
                  <a:cxn ang="0">
                    <a:pos x="76" y="43"/>
                  </a:cxn>
                  <a:cxn ang="0">
                    <a:pos x="81" y="20"/>
                  </a:cxn>
                  <a:cxn ang="0">
                    <a:pos x="81" y="43"/>
                  </a:cxn>
                  <a:cxn ang="0">
                    <a:pos x="86" y="20"/>
                  </a:cxn>
                  <a:cxn ang="0">
                    <a:pos x="86" y="47"/>
                  </a:cxn>
                  <a:cxn ang="0">
                    <a:pos x="91" y="35"/>
                  </a:cxn>
                  <a:cxn ang="0">
                    <a:pos x="91" y="39"/>
                  </a:cxn>
                  <a:cxn ang="0">
                    <a:pos x="96" y="54"/>
                  </a:cxn>
                  <a:cxn ang="0">
                    <a:pos x="96" y="51"/>
                  </a:cxn>
                  <a:cxn ang="0">
                    <a:pos x="102" y="47"/>
                  </a:cxn>
                  <a:cxn ang="0">
                    <a:pos x="102" y="62"/>
                  </a:cxn>
                  <a:cxn ang="0">
                    <a:pos x="107" y="58"/>
                  </a:cxn>
                  <a:cxn ang="0">
                    <a:pos x="107" y="70"/>
                  </a:cxn>
                  <a:cxn ang="0">
                    <a:pos x="112" y="43"/>
                  </a:cxn>
                  <a:cxn ang="0">
                    <a:pos x="112" y="54"/>
                  </a:cxn>
                  <a:cxn ang="0">
                    <a:pos x="117" y="54"/>
                  </a:cxn>
                  <a:cxn ang="0">
                    <a:pos x="122" y="66"/>
                  </a:cxn>
                  <a:cxn ang="0">
                    <a:pos x="122" y="39"/>
                  </a:cxn>
                  <a:cxn ang="0">
                    <a:pos x="127" y="0"/>
                  </a:cxn>
                  <a:cxn ang="0">
                    <a:pos x="127" y="47"/>
                  </a:cxn>
                </a:cxnLst>
                <a:rect l="0" t="0" r="r" b="b"/>
                <a:pathLst>
                  <a:path w="127" h="70">
                    <a:moveTo>
                      <a:pt x="0" y="31"/>
                    </a:moveTo>
                    <a:lnTo>
                      <a:pt x="0" y="43"/>
                    </a:lnTo>
                    <a:lnTo>
                      <a:pt x="5" y="51"/>
                    </a:lnTo>
                    <a:lnTo>
                      <a:pt x="5" y="16"/>
                    </a:lnTo>
                    <a:lnTo>
                      <a:pt x="10" y="16"/>
                    </a:lnTo>
                    <a:lnTo>
                      <a:pt x="10" y="39"/>
                    </a:lnTo>
                    <a:lnTo>
                      <a:pt x="15" y="43"/>
                    </a:lnTo>
                    <a:lnTo>
                      <a:pt x="15" y="39"/>
                    </a:lnTo>
                    <a:lnTo>
                      <a:pt x="20" y="54"/>
                    </a:lnTo>
                    <a:lnTo>
                      <a:pt x="20" y="43"/>
                    </a:lnTo>
                    <a:lnTo>
                      <a:pt x="25" y="43"/>
                    </a:lnTo>
                    <a:lnTo>
                      <a:pt x="25" y="39"/>
                    </a:lnTo>
                    <a:lnTo>
                      <a:pt x="30" y="43"/>
                    </a:lnTo>
                    <a:lnTo>
                      <a:pt x="30" y="43"/>
                    </a:lnTo>
                    <a:lnTo>
                      <a:pt x="35" y="51"/>
                    </a:lnTo>
                    <a:lnTo>
                      <a:pt x="35" y="31"/>
                    </a:lnTo>
                    <a:lnTo>
                      <a:pt x="40" y="35"/>
                    </a:lnTo>
                    <a:lnTo>
                      <a:pt x="40" y="35"/>
                    </a:lnTo>
                    <a:lnTo>
                      <a:pt x="46" y="16"/>
                    </a:lnTo>
                    <a:lnTo>
                      <a:pt x="51" y="35"/>
                    </a:lnTo>
                    <a:lnTo>
                      <a:pt x="51" y="39"/>
                    </a:lnTo>
                    <a:lnTo>
                      <a:pt x="56" y="54"/>
                    </a:lnTo>
                    <a:lnTo>
                      <a:pt x="56" y="31"/>
                    </a:lnTo>
                    <a:lnTo>
                      <a:pt x="61" y="4"/>
                    </a:lnTo>
                    <a:lnTo>
                      <a:pt x="61" y="12"/>
                    </a:lnTo>
                    <a:lnTo>
                      <a:pt x="66" y="58"/>
                    </a:lnTo>
                    <a:lnTo>
                      <a:pt x="66" y="54"/>
                    </a:lnTo>
                    <a:lnTo>
                      <a:pt x="71" y="62"/>
                    </a:lnTo>
                    <a:lnTo>
                      <a:pt x="71" y="62"/>
                    </a:lnTo>
                    <a:lnTo>
                      <a:pt x="76" y="51"/>
                    </a:lnTo>
                    <a:lnTo>
                      <a:pt x="76" y="43"/>
                    </a:lnTo>
                    <a:lnTo>
                      <a:pt x="81" y="20"/>
                    </a:lnTo>
                    <a:lnTo>
                      <a:pt x="81" y="43"/>
                    </a:lnTo>
                    <a:lnTo>
                      <a:pt x="86" y="20"/>
                    </a:lnTo>
                    <a:lnTo>
                      <a:pt x="86" y="47"/>
                    </a:lnTo>
                    <a:lnTo>
                      <a:pt x="91" y="35"/>
                    </a:lnTo>
                    <a:lnTo>
                      <a:pt x="91" y="39"/>
                    </a:lnTo>
                    <a:lnTo>
                      <a:pt x="96" y="54"/>
                    </a:lnTo>
                    <a:lnTo>
                      <a:pt x="96" y="51"/>
                    </a:lnTo>
                    <a:lnTo>
                      <a:pt x="102" y="47"/>
                    </a:lnTo>
                    <a:lnTo>
                      <a:pt x="102" y="62"/>
                    </a:lnTo>
                    <a:lnTo>
                      <a:pt x="107" y="58"/>
                    </a:lnTo>
                    <a:lnTo>
                      <a:pt x="107" y="70"/>
                    </a:lnTo>
                    <a:lnTo>
                      <a:pt x="112" y="43"/>
                    </a:lnTo>
                    <a:lnTo>
                      <a:pt x="112" y="54"/>
                    </a:lnTo>
                    <a:lnTo>
                      <a:pt x="117" y="54"/>
                    </a:lnTo>
                    <a:lnTo>
                      <a:pt x="122" y="66"/>
                    </a:lnTo>
                    <a:lnTo>
                      <a:pt x="122" y="39"/>
                    </a:lnTo>
                    <a:lnTo>
                      <a:pt x="127" y="0"/>
                    </a:lnTo>
                    <a:lnTo>
                      <a:pt x="127" y="47"/>
                    </a:lnTo>
                  </a:path>
                </a:pathLst>
              </a:custGeom>
              <a:noFill/>
              <a:ln w="0">
                <a:solidFill>
                  <a:srgbClr val="000000"/>
                </a:solidFill>
                <a:prstDash val="solid"/>
                <a:round/>
                <a:headEnd/>
                <a:tailEnd/>
              </a:ln>
            </p:spPr>
            <p:txBody>
              <a:bodyPr/>
              <a:lstStyle/>
              <a:p>
                <a:endParaRPr lang="ja-JP" altLang="en-US"/>
              </a:p>
            </p:txBody>
          </p:sp>
          <p:sp>
            <p:nvSpPr>
              <p:cNvPr id="142" name="Freeform 165"/>
              <p:cNvSpPr>
                <a:spLocks/>
              </p:cNvSpPr>
              <p:nvPr/>
            </p:nvSpPr>
            <p:spPr bwMode="auto">
              <a:xfrm>
                <a:off x="4279" y="1008"/>
                <a:ext cx="133" cy="572"/>
              </a:xfrm>
              <a:custGeom>
                <a:avLst/>
                <a:gdLst/>
                <a:ahLst/>
                <a:cxnLst>
                  <a:cxn ang="0">
                    <a:pos x="0" y="553"/>
                  </a:cxn>
                  <a:cxn ang="0">
                    <a:pos x="5" y="553"/>
                  </a:cxn>
                  <a:cxn ang="0">
                    <a:pos x="5" y="545"/>
                  </a:cxn>
                  <a:cxn ang="0">
                    <a:pos x="10" y="560"/>
                  </a:cxn>
                  <a:cxn ang="0">
                    <a:pos x="10" y="549"/>
                  </a:cxn>
                  <a:cxn ang="0">
                    <a:pos x="15" y="557"/>
                  </a:cxn>
                  <a:cxn ang="0">
                    <a:pos x="15" y="557"/>
                  </a:cxn>
                  <a:cxn ang="0">
                    <a:pos x="20" y="529"/>
                  </a:cxn>
                  <a:cxn ang="0">
                    <a:pos x="20" y="545"/>
                  </a:cxn>
                  <a:cxn ang="0">
                    <a:pos x="26" y="526"/>
                  </a:cxn>
                  <a:cxn ang="0">
                    <a:pos x="26" y="522"/>
                  </a:cxn>
                  <a:cxn ang="0">
                    <a:pos x="31" y="529"/>
                  </a:cxn>
                  <a:cxn ang="0">
                    <a:pos x="31" y="560"/>
                  </a:cxn>
                  <a:cxn ang="0">
                    <a:pos x="36" y="537"/>
                  </a:cxn>
                  <a:cxn ang="0">
                    <a:pos x="36" y="572"/>
                  </a:cxn>
                  <a:cxn ang="0">
                    <a:pos x="41" y="549"/>
                  </a:cxn>
                  <a:cxn ang="0">
                    <a:pos x="41" y="491"/>
                  </a:cxn>
                  <a:cxn ang="0">
                    <a:pos x="46" y="572"/>
                  </a:cxn>
                  <a:cxn ang="0">
                    <a:pos x="46" y="568"/>
                  </a:cxn>
                  <a:cxn ang="0">
                    <a:pos x="51" y="545"/>
                  </a:cxn>
                  <a:cxn ang="0">
                    <a:pos x="51" y="541"/>
                  </a:cxn>
                  <a:cxn ang="0">
                    <a:pos x="56" y="560"/>
                  </a:cxn>
                  <a:cxn ang="0">
                    <a:pos x="56" y="564"/>
                  </a:cxn>
                  <a:cxn ang="0">
                    <a:pos x="61" y="529"/>
                  </a:cxn>
                  <a:cxn ang="0">
                    <a:pos x="61" y="526"/>
                  </a:cxn>
                  <a:cxn ang="0">
                    <a:pos x="66" y="537"/>
                  </a:cxn>
                  <a:cxn ang="0">
                    <a:pos x="71" y="572"/>
                  </a:cxn>
                  <a:cxn ang="0">
                    <a:pos x="71" y="560"/>
                  </a:cxn>
                  <a:cxn ang="0">
                    <a:pos x="77" y="537"/>
                  </a:cxn>
                  <a:cxn ang="0">
                    <a:pos x="77" y="510"/>
                  </a:cxn>
                  <a:cxn ang="0">
                    <a:pos x="82" y="553"/>
                  </a:cxn>
                  <a:cxn ang="0">
                    <a:pos x="82" y="514"/>
                  </a:cxn>
                  <a:cxn ang="0">
                    <a:pos x="87" y="549"/>
                  </a:cxn>
                  <a:cxn ang="0">
                    <a:pos x="87" y="529"/>
                  </a:cxn>
                  <a:cxn ang="0">
                    <a:pos x="92" y="514"/>
                  </a:cxn>
                  <a:cxn ang="0">
                    <a:pos x="92" y="475"/>
                  </a:cxn>
                  <a:cxn ang="0">
                    <a:pos x="97" y="502"/>
                  </a:cxn>
                  <a:cxn ang="0">
                    <a:pos x="97" y="487"/>
                  </a:cxn>
                  <a:cxn ang="0">
                    <a:pos x="102" y="464"/>
                  </a:cxn>
                  <a:cxn ang="0">
                    <a:pos x="102" y="545"/>
                  </a:cxn>
                  <a:cxn ang="0">
                    <a:pos x="107" y="356"/>
                  </a:cxn>
                  <a:cxn ang="0">
                    <a:pos x="107" y="228"/>
                  </a:cxn>
                  <a:cxn ang="0">
                    <a:pos x="112" y="359"/>
                  </a:cxn>
                  <a:cxn ang="0">
                    <a:pos x="112" y="379"/>
                  </a:cxn>
                  <a:cxn ang="0">
                    <a:pos x="117" y="0"/>
                  </a:cxn>
                  <a:cxn ang="0">
                    <a:pos x="117" y="321"/>
                  </a:cxn>
                  <a:cxn ang="0">
                    <a:pos x="122" y="495"/>
                  </a:cxn>
                  <a:cxn ang="0">
                    <a:pos x="122" y="483"/>
                  </a:cxn>
                  <a:cxn ang="0">
                    <a:pos x="127" y="483"/>
                  </a:cxn>
                  <a:cxn ang="0">
                    <a:pos x="127" y="502"/>
                  </a:cxn>
                  <a:cxn ang="0">
                    <a:pos x="133" y="533"/>
                  </a:cxn>
                </a:cxnLst>
                <a:rect l="0" t="0" r="r" b="b"/>
                <a:pathLst>
                  <a:path w="133" h="572">
                    <a:moveTo>
                      <a:pt x="0" y="553"/>
                    </a:moveTo>
                    <a:lnTo>
                      <a:pt x="5" y="553"/>
                    </a:lnTo>
                    <a:lnTo>
                      <a:pt x="5" y="545"/>
                    </a:lnTo>
                    <a:lnTo>
                      <a:pt x="10" y="560"/>
                    </a:lnTo>
                    <a:lnTo>
                      <a:pt x="10" y="549"/>
                    </a:lnTo>
                    <a:lnTo>
                      <a:pt x="15" y="557"/>
                    </a:lnTo>
                    <a:lnTo>
                      <a:pt x="15" y="557"/>
                    </a:lnTo>
                    <a:lnTo>
                      <a:pt x="20" y="529"/>
                    </a:lnTo>
                    <a:lnTo>
                      <a:pt x="20" y="545"/>
                    </a:lnTo>
                    <a:lnTo>
                      <a:pt x="26" y="526"/>
                    </a:lnTo>
                    <a:lnTo>
                      <a:pt x="26" y="522"/>
                    </a:lnTo>
                    <a:lnTo>
                      <a:pt x="31" y="529"/>
                    </a:lnTo>
                    <a:lnTo>
                      <a:pt x="31" y="560"/>
                    </a:lnTo>
                    <a:lnTo>
                      <a:pt x="36" y="537"/>
                    </a:lnTo>
                    <a:lnTo>
                      <a:pt x="36" y="572"/>
                    </a:lnTo>
                    <a:lnTo>
                      <a:pt x="41" y="549"/>
                    </a:lnTo>
                    <a:lnTo>
                      <a:pt x="41" y="491"/>
                    </a:lnTo>
                    <a:lnTo>
                      <a:pt x="46" y="572"/>
                    </a:lnTo>
                    <a:lnTo>
                      <a:pt x="46" y="568"/>
                    </a:lnTo>
                    <a:lnTo>
                      <a:pt x="51" y="545"/>
                    </a:lnTo>
                    <a:lnTo>
                      <a:pt x="51" y="541"/>
                    </a:lnTo>
                    <a:lnTo>
                      <a:pt x="56" y="560"/>
                    </a:lnTo>
                    <a:lnTo>
                      <a:pt x="56" y="564"/>
                    </a:lnTo>
                    <a:lnTo>
                      <a:pt x="61" y="529"/>
                    </a:lnTo>
                    <a:lnTo>
                      <a:pt x="61" y="526"/>
                    </a:lnTo>
                    <a:lnTo>
                      <a:pt x="66" y="537"/>
                    </a:lnTo>
                    <a:lnTo>
                      <a:pt x="71" y="572"/>
                    </a:lnTo>
                    <a:lnTo>
                      <a:pt x="71" y="560"/>
                    </a:lnTo>
                    <a:lnTo>
                      <a:pt x="77" y="537"/>
                    </a:lnTo>
                    <a:lnTo>
                      <a:pt x="77" y="510"/>
                    </a:lnTo>
                    <a:lnTo>
                      <a:pt x="82" y="553"/>
                    </a:lnTo>
                    <a:lnTo>
                      <a:pt x="82" y="514"/>
                    </a:lnTo>
                    <a:lnTo>
                      <a:pt x="87" y="549"/>
                    </a:lnTo>
                    <a:lnTo>
                      <a:pt x="87" y="529"/>
                    </a:lnTo>
                    <a:lnTo>
                      <a:pt x="92" y="514"/>
                    </a:lnTo>
                    <a:lnTo>
                      <a:pt x="92" y="475"/>
                    </a:lnTo>
                    <a:lnTo>
                      <a:pt x="97" y="502"/>
                    </a:lnTo>
                    <a:lnTo>
                      <a:pt x="97" y="487"/>
                    </a:lnTo>
                    <a:lnTo>
                      <a:pt x="102" y="464"/>
                    </a:lnTo>
                    <a:lnTo>
                      <a:pt x="102" y="545"/>
                    </a:lnTo>
                    <a:lnTo>
                      <a:pt x="107" y="356"/>
                    </a:lnTo>
                    <a:lnTo>
                      <a:pt x="107" y="228"/>
                    </a:lnTo>
                    <a:lnTo>
                      <a:pt x="112" y="359"/>
                    </a:lnTo>
                    <a:lnTo>
                      <a:pt x="112" y="379"/>
                    </a:lnTo>
                    <a:lnTo>
                      <a:pt x="117" y="0"/>
                    </a:lnTo>
                    <a:lnTo>
                      <a:pt x="117" y="321"/>
                    </a:lnTo>
                    <a:lnTo>
                      <a:pt x="122" y="495"/>
                    </a:lnTo>
                    <a:lnTo>
                      <a:pt x="122" y="483"/>
                    </a:lnTo>
                    <a:lnTo>
                      <a:pt x="127" y="483"/>
                    </a:lnTo>
                    <a:lnTo>
                      <a:pt x="127" y="502"/>
                    </a:lnTo>
                    <a:lnTo>
                      <a:pt x="133" y="533"/>
                    </a:lnTo>
                  </a:path>
                </a:pathLst>
              </a:custGeom>
              <a:noFill/>
              <a:ln w="0">
                <a:solidFill>
                  <a:srgbClr val="000000"/>
                </a:solidFill>
                <a:prstDash val="solid"/>
                <a:round/>
                <a:headEnd/>
                <a:tailEnd/>
              </a:ln>
            </p:spPr>
            <p:txBody>
              <a:bodyPr/>
              <a:lstStyle/>
              <a:p>
                <a:endParaRPr lang="ja-JP" altLang="en-US"/>
              </a:p>
            </p:txBody>
          </p:sp>
          <p:sp>
            <p:nvSpPr>
              <p:cNvPr id="143" name="Freeform 166"/>
              <p:cNvSpPr>
                <a:spLocks/>
              </p:cNvSpPr>
              <p:nvPr/>
            </p:nvSpPr>
            <p:spPr bwMode="auto">
              <a:xfrm>
                <a:off x="4412" y="1483"/>
                <a:ext cx="132" cy="101"/>
              </a:xfrm>
              <a:custGeom>
                <a:avLst/>
                <a:gdLst/>
                <a:ahLst/>
                <a:cxnLst>
                  <a:cxn ang="0">
                    <a:pos x="0" y="58"/>
                  </a:cxn>
                  <a:cxn ang="0">
                    <a:pos x="0" y="20"/>
                  </a:cxn>
                  <a:cxn ang="0">
                    <a:pos x="5" y="12"/>
                  </a:cxn>
                  <a:cxn ang="0">
                    <a:pos x="10" y="0"/>
                  </a:cxn>
                  <a:cxn ang="0">
                    <a:pos x="10" y="82"/>
                  </a:cxn>
                  <a:cxn ang="0">
                    <a:pos x="15" y="24"/>
                  </a:cxn>
                  <a:cxn ang="0">
                    <a:pos x="15" y="74"/>
                  </a:cxn>
                  <a:cxn ang="0">
                    <a:pos x="20" y="82"/>
                  </a:cxn>
                  <a:cxn ang="0">
                    <a:pos x="20" y="54"/>
                  </a:cxn>
                  <a:cxn ang="0">
                    <a:pos x="25" y="82"/>
                  </a:cxn>
                  <a:cxn ang="0">
                    <a:pos x="25" y="47"/>
                  </a:cxn>
                  <a:cxn ang="0">
                    <a:pos x="30" y="78"/>
                  </a:cxn>
                  <a:cxn ang="0">
                    <a:pos x="30" y="89"/>
                  </a:cxn>
                  <a:cxn ang="0">
                    <a:pos x="35" y="82"/>
                  </a:cxn>
                  <a:cxn ang="0">
                    <a:pos x="35" y="93"/>
                  </a:cxn>
                  <a:cxn ang="0">
                    <a:pos x="40" y="54"/>
                  </a:cxn>
                  <a:cxn ang="0">
                    <a:pos x="40" y="74"/>
                  </a:cxn>
                  <a:cxn ang="0">
                    <a:pos x="45" y="82"/>
                  </a:cxn>
                  <a:cxn ang="0">
                    <a:pos x="45" y="43"/>
                  </a:cxn>
                  <a:cxn ang="0">
                    <a:pos x="51" y="66"/>
                  </a:cxn>
                  <a:cxn ang="0">
                    <a:pos x="51" y="78"/>
                  </a:cxn>
                  <a:cxn ang="0">
                    <a:pos x="56" y="78"/>
                  </a:cxn>
                  <a:cxn ang="0">
                    <a:pos x="56" y="54"/>
                  </a:cxn>
                  <a:cxn ang="0">
                    <a:pos x="61" y="66"/>
                  </a:cxn>
                  <a:cxn ang="0">
                    <a:pos x="61" y="62"/>
                  </a:cxn>
                  <a:cxn ang="0">
                    <a:pos x="66" y="54"/>
                  </a:cxn>
                  <a:cxn ang="0">
                    <a:pos x="66" y="66"/>
                  </a:cxn>
                  <a:cxn ang="0">
                    <a:pos x="71" y="62"/>
                  </a:cxn>
                  <a:cxn ang="0">
                    <a:pos x="71" y="74"/>
                  </a:cxn>
                  <a:cxn ang="0">
                    <a:pos x="76" y="82"/>
                  </a:cxn>
                  <a:cxn ang="0">
                    <a:pos x="81" y="82"/>
                  </a:cxn>
                  <a:cxn ang="0">
                    <a:pos x="81" y="58"/>
                  </a:cxn>
                  <a:cxn ang="0">
                    <a:pos x="86" y="66"/>
                  </a:cxn>
                  <a:cxn ang="0">
                    <a:pos x="86" y="70"/>
                  </a:cxn>
                  <a:cxn ang="0">
                    <a:pos x="91" y="51"/>
                  </a:cxn>
                  <a:cxn ang="0">
                    <a:pos x="91" y="74"/>
                  </a:cxn>
                  <a:cxn ang="0">
                    <a:pos x="96" y="89"/>
                  </a:cxn>
                  <a:cxn ang="0">
                    <a:pos x="96" y="58"/>
                  </a:cxn>
                  <a:cxn ang="0">
                    <a:pos x="102" y="101"/>
                  </a:cxn>
                  <a:cxn ang="0">
                    <a:pos x="102" y="58"/>
                  </a:cxn>
                  <a:cxn ang="0">
                    <a:pos x="107" y="85"/>
                  </a:cxn>
                  <a:cxn ang="0">
                    <a:pos x="107" y="78"/>
                  </a:cxn>
                  <a:cxn ang="0">
                    <a:pos x="112" y="93"/>
                  </a:cxn>
                  <a:cxn ang="0">
                    <a:pos x="112" y="66"/>
                  </a:cxn>
                  <a:cxn ang="0">
                    <a:pos x="117" y="89"/>
                  </a:cxn>
                  <a:cxn ang="0">
                    <a:pos x="117" y="97"/>
                  </a:cxn>
                  <a:cxn ang="0">
                    <a:pos x="122" y="66"/>
                  </a:cxn>
                  <a:cxn ang="0">
                    <a:pos x="122" y="82"/>
                  </a:cxn>
                  <a:cxn ang="0">
                    <a:pos x="127" y="78"/>
                  </a:cxn>
                  <a:cxn ang="0">
                    <a:pos x="127" y="51"/>
                  </a:cxn>
                  <a:cxn ang="0">
                    <a:pos x="132" y="85"/>
                  </a:cxn>
                </a:cxnLst>
                <a:rect l="0" t="0" r="r" b="b"/>
                <a:pathLst>
                  <a:path w="132" h="101">
                    <a:moveTo>
                      <a:pt x="0" y="58"/>
                    </a:moveTo>
                    <a:lnTo>
                      <a:pt x="0" y="20"/>
                    </a:lnTo>
                    <a:lnTo>
                      <a:pt x="5" y="12"/>
                    </a:lnTo>
                    <a:lnTo>
                      <a:pt x="10" y="0"/>
                    </a:lnTo>
                    <a:lnTo>
                      <a:pt x="10" y="82"/>
                    </a:lnTo>
                    <a:lnTo>
                      <a:pt x="15" y="24"/>
                    </a:lnTo>
                    <a:lnTo>
                      <a:pt x="15" y="74"/>
                    </a:lnTo>
                    <a:lnTo>
                      <a:pt x="20" y="82"/>
                    </a:lnTo>
                    <a:lnTo>
                      <a:pt x="20" y="54"/>
                    </a:lnTo>
                    <a:lnTo>
                      <a:pt x="25" y="82"/>
                    </a:lnTo>
                    <a:lnTo>
                      <a:pt x="25" y="47"/>
                    </a:lnTo>
                    <a:lnTo>
                      <a:pt x="30" y="78"/>
                    </a:lnTo>
                    <a:lnTo>
                      <a:pt x="30" y="89"/>
                    </a:lnTo>
                    <a:lnTo>
                      <a:pt x="35" y="82"/>
                    </a:lnTo>
                    <a:lnTo>
                      <a:pt x="35" y="93"/>
                    </a:lnTo>
                    <a:lnTo>
                      <a:pt x="40" y="54"/>
                    </a:lnTo>
                    <a:lnTo>
                      <a:pt x="40" y="74"/>
                    </a:lnTo>
                    <a:lnTo>
                      <a:pt x="45" y="82"/>
                    </a:lnTo>
                    <a:lnTo>
                      <a:pt x="45" y="43"/>
                    </a:lnTo>
                    <a:lnTo>
                      <a:pt x="51" y="66"/>
                    </a:lnTo>
                    <a:lnTo>
                      <a:pt x="51" y="78"/>
                    </a:lnTo>
                    <a:lnTo>
                      <a:pt x="56" y="78"/>
                    </a:lnTo>
                    <a:lnTo>
                      <a:pt x="56" y="54"/>
                    </a:lnTo>
                    <a:lnTo>
                      <a:pt x="61" y="66"/>
                    </a:lnTo>
                    <a:lnTo>
                      <a:pt x="61" y="62"/>
                    </a:lnTo>
                    <a:lnTo>
                      <a:pt x="66" y="54"/>
                    </a:lnTo>
                    <a:lnTo>
                      <a:pt x="66" y="66"/>
                    </a:lnTo>
                    <a:lnTo>
                      <a:pt x="71" y="62"/>
                    </a:lnTo>
                    <a:lnTo>
                      <a:pt x="71" y="74"/>
                    </a:lnTo>
                    <a:lnTo>
                      <a:pt x="76" y="82"/>
                    </a:lnTo>
                    <a:lnTo>
                      <a:pt x="81" y="82"/>
                    </a:lnTo>
                    <a:lnTo>
                      <a:pt x="81" y="58"/>
                    </a:lnTo>
                    <a:lnTo>
                      <a:pt x="86" y="66"/>
                    </a:lnTo>
                    <a:lnTo>
                      <a:pt x="86" y="70"/>
                    </a:lnTo>
                    <a:lnTo>
                      <a:pt x="91" y="51"/>
                    </a:lnTo>
                    <a:lnTo>
                      <a:pt x="91" y="74"/>
                    </a:lnTo>
                    <a:lnTo>
                      <a:pt x="96" y="89"/>
                    </a:lnTo>
                    <a:lnTo>
                      <a:pt x="96" y="58"/>
                    </a:lnTo>
                    <a:lnTo>
                      <a:pt x="102" y="101"/>
                    </a:lnTo>
                    <a:lnTo>
                      <a:pt x="102" y="58"/>
                    </a:lnTo>
                    <a:lnTo>
                      <a:pt x="107" y="85"/>
                    </a:lnTo>
                    <a:lnTo>
                      <a:pt x="107" y="78"/>
                    </a:lnTo>
                    <a:lnTo>
                      <a:pt x="112" y="93"/>
                    </a:lnTo>
                    <a:lnTo>
                      <a:pt x="112" y="66"/>
                    </a:lnTo>
                    <a:lnTo>
                      <a:pt x="117" y="89"/>
                    </a:lnTo>
                    <a:lnTo>
                      <a:pt x="117" y="97"/>
                    </a:lnTo>
                    <a:lnTo>
                      <a:pt x="122" y="66"/>
                    </a:lnTo>
                    <a:lnTo>
                      <a:pt x="122" y="82"/>
                    </a:lnTo>
                    <a:lnTo>
                      <a:pt x="127" y="78"/>
                    </a:lnTo>
                    <a:lnTo>
                      <a:pt x="127" y="51"/>
                    </a:lnTo>
                    <a:lnTo>
                      <a:pt x="132" y="85"/>
                    </a:lnTo>
                  </a:path>
                </a:pathLst>
              </a:custGeom>
              <a:noFill/>
              <a:ln w="0">
                <a:solidFill>
                  <a:srgbClr val="000000"/>
                </a:solidFill>
                <a:prstDash val="solid"/>
                <a:round/>
                <a:headEnd/>
                <a:tailEnd/>
              </a:ln>
            </p:spPr>
            <p:txBody>
              <a:bodyPr/>
              <a:lstStyle/>
              <a:p>
                <a:endParaRPr lang="ja-JP" altLang="en-US"/>
              </a:p>
            </p:txBody>
          </p:sp>
          <p:sp>
            <p:nvSpPr>
              <p:cNvPr id="144" name="Freeform 167"/>
              <p:cNvSpPr>
                <a:spLocks/>
              </p:cNvSpPr>
              <p:nvPr/>
            </p:nvSpPr>
            <p:spPr bwMode="auto">
              <a:xfrm>
                <a:off x="4544" y="1537"/>
                <a:ext cx="133" cy="43"/>
              </a:xfrm>
              <a:custGeom>
                <a:avLst/>
                <a:gdLst/>
                <a:ahLst/>
                <a:cxnLst>
                  <a:cxn ang="0">
                    <a:pos x="0" y="31"/>
                  </a:cxn>
                  <a:cxn ang="0">
                    <a:pos x="0" y="8"/>
                  </a:cxn>
                  <a:cxn ang="0">
                    <a:pos x="5" y="24"/>
                  </a:cxn>
                  <a:cxn ang="0">
                    <a:pos x="5" y="39"/>
                  </a:cxn>
                  <a:cxn ang="0">
                    <a:pos x="10" y="28"/>
                  </a:cxn>
                  <a:cxn ang="0">
                    <a:pos x="10" y="35"/>
                  </a:cxn>
                  <a:cxn ang="0">
                    <a:pos x="15" y="43"/>
                  </a:cxn>
                  <a:cxn ang="0">
                    <a:pos x="15" y="20"/>
                  </a:cxn>
                  <a:cxn ang="0">
                    <a:pos x="21" y="16"/>
                  </a:cxn>
                  <a:cxn ang="0">
                    <a:pos x="26" y="24"/>
                  </a:cxn>
                  <a:cxn ang="0">
                    <a:pos x="26" y="35"/>
                  </a:cxn>
                  <a:cxn ang="0">
                    <a:pos x="31" y="39"/>
                  </a:cxn>
                  <a:cxn ang="0">
                    <a:pos x="31" y="31"/>
                  </a:cxn>
                  <a:cxn ang="0">
                    <a:pos x="36" y="24"/>
                  </a:cxn>
                  <a:cxn ang="0">
                    <a:pos x="36" y="28"/>
                  </a:cxn>
                  <a:cxn ang="0">
                    <a:pos x="41" y="20"/>
                  </a:cxn>
                  <a:cxn ang="0">
                    <a:pos x="41" y="35"/>
                  </a:cxn>
                  <a:cxn ang="0">
                    <a:pos x="46" y="28"/>
                  </a:cxn>
                  <a:cxn ang="0">
                    <a:pos x="46" y="20"/>
                  </a:cxn>
                  <a:cxn ang="0">
                    <a:pos x="51" y="35"/>
                  </a:cxn>
                  <a:cxn ang="0">
                    <a:pos x="51" y="31"/>
                  </a:cxn>
                  <a:cxn ang="0">
                    <a:pos x="56" y="39"/>
                  </a:cxn>
                  <a:cxn ang="0">
                    <a:pos x="56" y="16"/>
                  </a:cxn>
                  <a:cxn ang="0">
                    <a:pos x="61" y="8"/>
                  </a:cxn>
                  <a:cxn ang="0">
                    <a:pos x="61" y="28"/>
                  </a:cxn>
                  <a:cxn ang="0">
                    <a:pos x="66" y="31"/>
                  </a:cxn>
                  <a:cxn ang="0">
                    <a:pos x="66" y="24"/>
                  </a:cxn>
                  <a:cxn ang="0">
                    <a:pos x="71" y="39"/>
                  </a:cxn>
                  <a:cxn ang="0">
                    <a:pos x="71" y="35"/>
                  </a:cxn>
                  <a:cxn ang="0">
                    <a:pos x="77" y="20"/>
                  </a:cxn>
                  <a:cxn ang="0">
                    <a:pos x="77" y="28"/>
                  </a:cxn>
                  <a:cxn ang="0">
                    <a:pos x="82" y="28"/>
                  </a:cxn>
                  <a:cxn ang="0">
                    <a:pos x="82" y="35"/>
                  </a:cxn>
                  <a:cxn ang="0">
                    <a:pos x="87" y="12"/>
                  </a:cxn>
                  <a:cxn ang="0">
                    <a:pos x="87" y="43"/>
                  </a:cxn>
                  <a:cxn ang="0">
                    <a:pos x="92" y="12"/>
                  </a:cxn>
                  <a:cxn ang="0">
                    <a:pos x="97" y="35"/>
                  </a:cxn>
                  <a:cxn ang="0">
                    <a:pos x="97" y="20"/>
                  </a:cxn>
                  <a:cxn ang="0">
                    <a:pos x="102" y="16"/>
                  </a:cxn>
                  <a:cxn ang="0">
                    <a:pos x="102" y="35"/>
                  </a:cxn>
                  <a:cxn ang="0">
                    <a:pos x="107" y="0"/>
                  </a:cxn>
                  <a:cxn ang="0">
                    <a:pos x="107" y="24"/>
                  </a:cxn>
                  <a:cxn ang="0">
                    <a:pos x="112" y="0"/>
                  </a:cxn>
                  <a:cxn ang="0">
                    <a:pos x="112" y="28"/>
                  </a:cxn>
                  <a:cxn ang="0">
                    <a:pos x="117" y="31"/>
                  </a:cxn>
                  <a:cxn ang="0">
                    <a:pos x="117" y="24"/>
                  </a:cxn>
                  <a:cxn ang="0">
                    <a:pos x="122" y="8"/>
                  </a:cxn>
                  <a:cxn ang="0">
                    <a:pos x="122" y="8"/>
                  </a:cxn>
                  <a:cxn ang="0">
                    <a:pos x="128" y="28"/>
                  </a:cxn>
                  <a:cxn ang="0">
                    <a:pos x="128" y="39"/>
                  </a:cxn>
                  <a:cxn ang="0">
                    <a:pos x="133" y="24"/>
                  </a:cxn>
                </a:cxnLst>
                <a:rect l="0" t="0" r="r" b="b"/>
                <a:pathLst>
                  <a:path w="133" h="43">
                    <a:moveTo>
                      <a:pt x="0" y="31"/>
                    </a:moveTo>
                    <a:lnTo>
                      <a:pt x="0" y="8"/>
                    </a:lnTo>
                    <a:lnTo>
                      <a:pt x="5" y="24"/>
                    </a:lnTo>
                    <a:lnTo>
                      <a:pt x="5" y="39"/>
                    </a:lnTo>
                    <a:lnTo>
                      <a:pt x="10" y="28"/>
                    </a:lnTo>
                    <a:lnTo>
                      <a:pt x="10" y="35"/>
                    </a:lnTo>
                    <a:lnTo>
                      <a:pt x="15" y="43"/>
                    </a:lnTo>
                    <a:lnTo>
                      <a:pt x="15" y="20"/>
                    </a:lnTo>
                    <a:lnTo>
                      <a:pt x="21" y="16"/>
                    </a:lnTo>
                    <a:lnTo>
                      <a:pt x="26" y="24"/>
                    </a:lnTo>
                    <a:lnTo>
                      <a:pt x="26" y="35"/>
                    </a:lnTo>
                    <a:lnTo>
                      <a:pt x="31" y="39"/>
                    </a:lnTo>
                    <a:lnTo>
                      <a:pt x="31" y="31"/>
                    </a:lnTo>
                    <a:lnTo>
                      <a:pt x="36" y="24"/>
                    </a:lnTo>
                    <a:lnTo>
                      <a:pt x="36" y="28"/>
                    </a:lnTo>
                    <a:lnTo>
                      <a:pt x="41" y="20"/>
                    </a:lnTo>
                    <a:lnTo>
                      <a:pt x="41" y="35"/>
                    </a:lnTo>
                    <a:lnTo>
                      <a:pt x="46" y="28"/>
                    </a:lnTo>
                    <a:lnTo>
                      <a:pt x="46" y="20"/>
                    </a:lnTo>
                    <a:lnTo>
                      <a:pt x="51" y="35"/>
                    </a:lnTo>
                    <a:lnTo>
                      <a:pt x="51" y="31"/>
                    </a:lnTo>
                    <a:lnTo>
                      <a:pt x="56" y="39"/>
                    </a:lnTo>
                    <a:lnTo>
                      <a:pt x="56" y="16"/>
                    </a:lnTo>
                    <a:lnTo>
                      <a:pt x="61" y="8"/>
                    </a:lnTo>
                    <a:lnTo>
                      <a:pt x="61" y="28"/>
                    </a:lnTo>
                    <a:lnTo>
                      <a:pt x="66" y="31"/>
                    </a:lnTo>
                    <a:lnTo>
                      <a:pt x="66" y="24"/>
                    </a:lnTo>
                    <a:lnTo>
                      <a:pt x="71" y="39"/>
                    </a:lnTo>
                    <a:lnTo>
                      <a:pt x="71" y="35"/>
                    </a:lnTo>
                    <a:lnTo>
                      <a:pt x="77" y="20"/>
                    </a:lnTo>
                    <a:lnTo>
                      <a:pt x="77" y="28"/>
                    </a:lnTo>
                    <a:lnTo>
                      <a:pt x="82" y="28"/>
                    </a:lnTo>
                    <a:lnTo>
                      <a:pt x="82" y="35"/>
                    </a:lnTo>
                    <a:lnTo>
                      <a:pt x="87" y="12"/>
                    </a:lnTo>
                    <a:lnTo>
                      <a:pt x="87" y="43"/>
                    </a:lnTo>
                    <a:lnTo>
                      <a:pt x="92" y="12"/>
                    </a:lnTo>
                    <a:lnTo>
                      <a:pt x="97" y="35"/>
                    </a:lnTo>
                    <a:lnTo>
                      <a:pt x="97" y="20"/>
                    </a:lnTo>
                    <a:lnTo>
                      <a:pt x="102" y="16"/>
                    </a:lnTo>
                    <a:lnTo>
                      <a:pt x="102" y="35"/>
                    </a:lnTo>
                    <a:lnTo>
                      <a:pt x="107" y="0"/>
                    </a:lnTo>
                    <a:lnTo>
                      <a:pt x="107" y="24"/>
                    </a:lnTo>
                    <a:lnTo>
                      <a:pt x="112" y="0"/>
                    </a:lnTo>
                    <a:lnTo>
                      <a:pt x="112" y="28"/>
                    </a:lnTo>
                    <a:lnTo>
                      <a:pt x="117" y="31"/>
                    </a:lnTo>
                    <a:lnTo>
                      <a:pt x="117" y="24"/>
                    </a:lnTo>
                    <a:lnTo>
                      <a:pt x="122" y="8"/>
                    </a:lnTo>
                    <a:lnTo>
                      <a:pt x="122" y="8"/>
                    </a:lnTo>
                    <a:lnTo>
                      <a:pt x="128" y="28"/>
                    </a:lnTo>
                    <a:lnTo>
                      <a:pt x="128" y="39"/>
                    </a:lnTo>
                    <a:lnTo>
                      <a:pt x="133" y="24"/>
                    </a:lnTo>
                  </a:path>
                </a:pathLst>
              </a:custGeom>
              <a:noFill/>
              <a:ln w="0">
                <a:solidFill>
                  <a:srgbClr val="000000"/>
                </a:solidFill>
                <a:prstDash val="solid"/>
                <a:round/>
                <a:headEnd/>
                <a:tailEnd/>
              </a:ln>
            </p:spPr>
            <p:txBody>
              <a:bodyPr/>
              <a:lstStyle/>
              <a:p>
                <a:endParaRPr lang="ja-JP" altLang="en-US"/>
              </a:p>
            </p:txBody>
          </p:sp>
          <p:sp>
            <p:nvSpPr>
              <p:cNvPr id="145" name="Freeform 168"/>
              <p:cNvSpPr>
                <a:spLocks/>
              </p:cNvSpPr>
              <p:nvPr/>
            </p:nvSpPr>
            <p:spPr bwMode="auto">
              <a:xfrm>
                <a:off x="4677" y="1537"/>
                <a:ext cx="132" cy="47"/>
              </a:xfrm>
              <a:custGeom>
                <a:avLst/>
                <a:gdLst/>
                <a:ahLst/>
                <a:cxnLst>
                  <a:cxn ang="0">
                    <a:pos x="0" y="24"/>
                  </a:cxn>
                  <a:cxn ang="0">
                    <a:pos x="0" y="28"/>
                  </a:cxn>
                  <a:cxn ang="0">
                    <a:pos x="5" y="16"/>
                  </a:cxn>
                  <a:cxn ang="0">
                    <a:pos x="5" y="4"/>
                  </a:cxn>
                  <a:cxn ang="0">
                    <a:pos x="10" y="35"/>
                  </a:cxn>
                  <a:cxn ang="0">
                    <a:pos x="10" y="0"/>
                  </a:cxn>
                  <a:cxn ang="0">
                    <a:pos x="15" y="39"/>
                  </a:cxn>
                  <a:cxn ang="0">
                    <a:pos x="15" y="31"/>
                  </a:cxn>
                  <a:cxn ang="0">
                    <a:pos x="20" y="31"/>
                  </a:cxn>
                  <a:cxn ang="0">
                    <a:pos x="20" y="31"/>
                  </a:cxn>
                  <a:cxn ang="0">
                    <a:pos x="25" y="24"/>
                  </a:cxn>
                  <a:cxn ang="0">
                    <a:pos x="25" y="39"/>
                  </a:cxn>
                  <a:cxn ang="0">
                    <a:pos x="30" y="16"/>
                  </a:cxn>
                  <a:cxn ang="0">
                    <a:pos x="30" y="43"/>
                  </a:cxn>
                  <a:cxn ang="0">
                    <a:pos x="35" y="35"/>
                  </a:cxn>
                  <a:cxn ang="0">
                    <a:pos x="40" y="35"/>
                  </a:cxn>
                  <a:cxn ang="0">
                    <a:pos x="40" y="43"/>
                  </a:cxn>
                  <a:cxn ang="0">
                    <a:pos x="46" y="39"/>
                  </a:cxn>
                  <a:cxn ang="0">
                    <a:pos x="46" y="43"/>
                  </a:cxn>
                  <a:cxn ang="0">
                    <a:pos x="51" y="35"/>
                  </a:cxn>
                  <a:cxn ang="0">
                    <a:pos x="51" y="31"/>
                  </a:cxn>
                  <a:cxn ang="0">
                    <a:pos x="56" y="47"/>
                  </a:cxn>
                  <a:cxn ang="0">
                    <a:pos x="56" y="43"/>
                  </a:cxn>
                  <a:cxn ang="0">
                    <a:pos x="61" y="43"/>
                  </a:cxn>
                  <a:cxn ang="0">
                    <a:pos x="61" y="28"/>
                  </a:cxn>
                  <a:cxn ang="0">
                    <a:pos x="66" y="35"/>
                  </a:cxn>
                  <a:cxn ang="0">
                    <a:pos x="66" y="35"/>
                  </a:cxn>
                  <a:cxn ang="0">
                    <a:pos x="71" y="39"/>
                  </a:cxn>
                  <a:cxn ang="0">
                    <a:pos x="71" y="28"/>
                  </a:cxn>
                  <a:cxn ang="0">
                    <a:pos x="76" y="47"/>
                  </a:cxn>
                  <a:cxn ang="0">
                    <a:pos x="76" y="35"/>
                  </a:cxn>
                  <a:cxn ang="0">
                    <a:pos x="81" y="39"/>
                  </a:cxn>
                  <a:cxn ang="0">
                    <a:pos x="81" y="43"/>
                  </a:cxn>
                  <a:cxn ang="0">
                    <a:pos x="86" y="35"/>
                  </a:cxn>
                  <a:cxn ang="0">
                    <a:pos x="86" y="39"/>
                  </a:cxn>
                  <a:cxn ang="0">
                    <a:pos x="91" y="35"/>
                  </a:cxn>
                  <a:cxn ang="0">
                    <a:pos x="91" y="47"/>
                  </a:cxn>
                  <a:cxn ang="0">
                    <a:pos x="96" y="39"/>
                  </a:cxn>
                  <a:cxn ang="0">
                    <a:pos x="96" y="24"/>
                  </a:cxn>
                  <a:cxn ang="0">
                    <a:pos x="102" y="39"/>
                  </a:cxn>
                  <a:cxn ang="0">
                    <a:pos x="102" y="35"/>
                  </a:cxn>
                  <a:cxn ang="0">
                    <a:pos x="107" y="43"/>
                  </a:cxn>
                  <a:cxn ang="0">
                    <a:pos x="112" y="35"/>
                  </a:cxn>
                  <a:cxn ang="0">
                    <a:pos x="112" y="39"/>
                  </a:cxn>
                  <a:cxn ang="0">
                    <a:pos x="117" y="35"/>
                  </a:cxn>
                  <a:cxn ang="0">
                    <a:pos x="117" y="39"/>
                  </a:cxn>
                  <a:cxn ang="0">
                    <a:pos x="122" y="24"/>
                  </a:cxn>
                  <a:cxn ang="0">
                    <a:pos x="122" y="43"/>
                  </a:cxn>
                  <a:cxn ang="0">
                    <a:pos x="127" y="43"/>
                  </a:cxn>
                  <a:cxn ang="0">
                    <a:pos x="127" y="31"/>
                  </a:cxn>
                  <a:cxn ang="0">
                    <a:pos x="132" y="43"/>
                  </a:cxn>
                </a:cxnLst>
                <a:rect l="0" t="0" r="r" b="b"/>
                <a:pathLst>
                  <a:path w="132" h="47">
                    <a:moveTo>
                      <a:pt x="0" y="24"/>
                    </a:moveTo>
                    <a:lnTo>
                      <a:pt x="0" y="28"/>
                    </a:lnTo>
                    <a:lnTo>
                      <a:pt x="5" y="16"/>
                    </a:lnTo>
                    <a:lnTo>
                      <a:pt x="5" y="4"/>
                    </a:lnTo>
                    <a:lnTo>
                      <a:pt x="10" y="35"/>
                    </a:lnTo>
                    <a:lnTo>
                      <a:pt x="10" y="0"/>
                    </a:lnTo>
                    <a:lnTo>
                      <a:pt x="15" y="39"/>
                    </a:lnTo>
                    <a:lnTo>
                      <a:pt x="15" y="31"/>
                    </a:lnTo>
                    <a:lnTo>
                      <a:pt x="20" y="31"/>
                    </a:lnTo>
                    <a:lnTo>
                      <a:pt x="20" y="31"/>
                    </a:lnTo>
                    <a:lnTo>
                      <a:pt x="25" y="24"/>
                    </a:lnTo>
                    <a:lnTo>
                      <a:pt x="25" y="39"/>
                    </a:lnTo>
                    <a:lnTo>
                      <a:pt x="30" y="16"/>
                    </a:lnTo>
                    <a:lnTo>
                      <a:pt x="30" y="43"/>
                    </a:lnTo>
                    <a:lnTo>
                      <a:pt x="35" y="35"/>
                    </a:lnTo>
                    <a:lnTo>
                      <a:pt x="40" y="35"/>
                    </a:lnTo>
                    <a:lnTo>
                      <a:pt x="40" y="43"/>
                    </a:lnTo>
                    <a:lnTo>
                      <a:pt x="46" y="39"/>
                    </a:lnTo>
                    <a:lnTo>
                      <a:pt x="46" y="43"/>
                    </a:lnTo>
                    <a:lnTo>
                      <a:pt x="51" y="35"/>
                    </a:lnTo>
                    <a:lnTo>
                      <a:pt x="51" y="31"/>
                    </a:lnTo>
                    <a:lnTo>
                      <a:pt x="56" y="47"/>
                    </a:lnTo>
                    <a:lnTo>
                      <a:pt x="56" y="43"/>
                    </a:lnTo>
                    <a:lnTo>
                      <a:pt x="61" y="43"/>
                    </a:lnTo>
                    <a:lnTo>
                      <a:pt x="61" y="28"/>
                    </a:lnTo>
                    <a:lnTo>
                      <a:pt x="66" y="35"/>
                    </a:lnTo>
                    <a:lnTo>
                      <a:pt x="66" y="35"/>
                    </a:lnTo>
                    <a:lnTo>
                      <a:pt x="71" y="39"/>
                    </a:lnTo>
                    <a:lnTo>
                      <a:pt x="71" y="28"/>
                    </a:lnTo>
                    <a:lnTo>
                      <a:pt x="76" y="47"/>
                    </a:lnTo>
                    <a:lnTo>
                      <a:pt x="76" y="35"/>
                    </a:lnTo>
                    <a:lnTo>
                      <a:pt x="81" y="39"/>
                    </a:lnTo>
                    <a:lnTo>
                      <a:pt x="81" y="43"/>
                    </a:lnTo>
                    <a:lnTo>
                      <a:pt x="86" y="35"/>
                    </a:lnTo>
                    <a:lnTo>
                      <a:pt x="86" y="39"/>
                    </a:lnTo>
                    <a:lnTo>
                      <a:pt x="91" y="35"/>
                    </a:lnTo>
                    <a:lnTo>
                      <a:pt x="91" y="47"/>
                    </a:lnTo>
                    <a:lnTo>
                      <a:pt x="96" y="39"/>
                    </a:lnTo>
                    <a:lnTo>
                      <a:pt x="96" y="24"/>
                    </a:lnTo>
                    <a:lnTo>
                      <a:pt x="102" y="39"/>
                    </a:lnTo>
                    <a:lnTo>
                      <a:pt x="102" y="35"/>
                    </a:lnTo>
                    <a:lnTo>
                      <a:pt x="107" y="43"/>
                    </a:lnTo>
                    <a:lnTo>
                      <a:pt x="112" y="35"/>
                    </a:lnTo>
                    <a:lnTo>
                      <a:pt x="112" y="39"/>
                    </a:lnTo>
                    <a:lnTo>
                      <a:pt x="117" y="35"/>
                    </a:lnTo>
                    <a:lnTo>
                      <a:pt x="117" y="39"/>
                    </a:lnTo>
                    <a:lnTo>
                      <a:pt x="122" y="24"/>
                    </a:lnTo>
                    <a:lnTo>
                      <a:pt x="122" y="43"/>
                    </a:lnTo>
                    <a:lnTo>
                      <a:pt x="127" y="43"/>
                    </a:lnTo>
                    <a:lnTo>
                      <a:pt x="127" y="31"/>
                    </a:lnTo>
                    <a:lnTo>
                      <a:pt x="132" y="43"/>
                    </a:lnTo>
                  </a:path>
                </a:pathLst>
              </a:custGeom>
              <a:noFill/>
              <a:ln w="0">
                <a:solidFill>
                  <a:srgbClr val="000000"/>
                </a:solidFill>
                <a:prstDash val="solid"/>
                <a:round/>
                <a:headEnd/>
                <a:tailEnd/>
              </a:ln>
            </p:spPr>
            <p:txBody>
              <a:bodyPr/>
              <a:lstStyle/>
              <a:p>
                <a:endParaRPr lang="ja-JP" altLang="en-US"/>
              </a:p>
            </p:txBody>
          </p:sp>
          <p:sp>
            <p:nvSpPr>
              <p:cNvPr id="146" name="Freeform 169"/>
              <p:cNvSpPr>
                <a:spLocks/>
              </p:cNvSpPr>
              <p:nvPr/>
            </p:nvSpPr>
            <p:spPr bwMode="auto">
              <a:xfrm>
                <a:off x="4809" y="1561"/>
                <a:ext cx="133" cy="23"/>
              </a:xfrm>
              <a:custGeom>
                <a:avLst/>
                <a:gdLst/>
                <a:ahLst/>
                <a:cxnLst>
                  <a:cxn ang="0">
                    <a:pos x="0" y="19"/>
                  </a:cxn>
                  <a:cxn ang="0">
                    <a:pos x="0" y="4"/>
                  </a:cxn>
                  <a:cxn ang="0">
                    <a:pos x="5" y="11"/>
                  </a:cxn>
                  <a:cxn ang="0">
                    <a:pos x="5" y="19"/>
                  </a:cxn>
                  <a:cxn ang="0">
                    <a:pos x="10" y="15"/>
                  </a:cxn>
                  <a:cxn ang="0">
                    <a:pos x="10" y="23"/>
                  </a:cxn>
                  <a:cxn ang="0">
                    <a:pos x="15" y="7"/>
                  </a:cxn>
                  <a:cxn ang="0">
                    <a:pos x="15" y="11"/>
                  </a:cxn>
                  <a:cxn ang="0">
                    <a:pos x="21" y="23"/>
                  </a:cxn>
                  <a:cxn ang="0">
                    <a:pos x="21" y="15"/>
                  </a:cxn>
                  <a:cxn ang="0">
                    <a:pos x="26" y="11"/>
                  </a:cxn>
                  <a:cxn ang="0">
                    <a:pos x="26" y="19"/>
                  </a:cxn>
                  <a:cxn ang="0">
                    <a:pos x="31" y="11"/>
                  </a:cxn>
                  <a:cxn ang="0">
                    <a:pos x="31" y="19"/>
                  </a:cxn>
                  <a:cxn ang="0">
                    <a:pos x="36" y="11"/>
                  </a:cxn>
                  <a:cxn ang="0">
                    <a:pos x="36" y="15"/>
                  </a:cxn>
                  <a:cxn ang="0">
                    <a:pos x="41" y="15"/>
                  </a:cxn>
                  <a:cxn ang="0">
                    <a:pos x="41" y="7"/>
                  </a:cxn>
                  <a:cxn ang="0">
                    <a:pos x="46" y="7"/>
                  </a:cxn>
                  <a:cxn ang="0">
                    <a:pos x="51" y="15"/>
                  </a:cxn>
                  <a:cxn ang="0">
                    <a:pos x="51" y="19"/>
                  </a:cxn>
                  <a:cxn ang="0">
                    <a:pos x="56" y="19"/>
                  </a:cxn>
                  <a:cxn ang="0">
                    <a:pos x="56" y="15"/>
                  </a:cxn>
                  <a:cxn ang="0">
                    <a:pos x="61" y="23"/>
                  </a:cxn>
                  <a:cxn ang="0">
                    <a:pos x="61" y="15"/>
                  </a:cxn>
                  <a:cxn ang="0">
                    <a:pos x="66" y="19"/>
                  </a:cxn>
                  <a:cxn ang="0">
                    <a:pos x="66" y="11"/>
                  </a:cxn>
                  <a:cxn ang="0">
                    <a:pos x="72" y="7"/>
                  </a:cxn>
                  <a:cxn ang="0">
                    <a:pos x="72" y="7"/>
                  </a:cxn>
                  <a:cxn ang="0">
                    <a:pos x="77" y="11"/>
                  </a:cxn>
                  <a:cxn ang="0">
                    <a:pos x="77" y="23"/>
                  </a:cxn>
                  <a:cxn ang="0">
                    <a:pos x="82" y="23"/>
                  </a:cxn>
                  <a:cxn ang="0">
                    <a:pos x="82" y="19"/>
                  </a:cxn>
                  <a:cxn ang="0">
                    <a:pos x="87" y="0"/>
                  </a:cxn>
                  <a:cxn ang="0">
                    <a:pos x="87" y="15"/>
                  </a:cxn>
                  <a:cxn ang="0">
                    <a:pos x="92" y="19"/>
                  </a:cxn>
                  <a:cxn ang="0">
                    <a:pos x="92" y="4"/>
                  </a:cxn>
                  <a:cxn ang="0">
                    <a:pos x="97" y="19"/>
                  </a:cxn>
                  <a:cxn ang="0">
                    <a:pos x="97" y="19"/>
                  </a:cxn>
                  <a:cxn ang="0">
                    <a:pos x="102" y="11"/>
                  </a:cxn>
                  <a:cxn ang="0">
                    <a:pos x="102" y="11"/>
                  </a:cxn>
                  <a:cxn ang="0">
                    <a:pos x="107" y="0"/>
                  </a:cxn>
                  <a:cxn ang="0">
                    <a:pos x="107" y="11"/>
                  </a:cxn>
                  <a:cxn ang="0">
                    <a:pos x="112" y="11"/>
                  </a:cxn>
                  <a:cxn ang="0">
                    <a:pos x="112" y="11"/>
                  </a:cxn>
                  <a:cxn ang="0">
                    <a:pos x="117" y="19"/>
                  </a:cxn>
                  <a:cxn ang="0">
                    <a:pos x="117" y="19"/>
                  </a:cxn>
                  <a:cxn ang="0">
                    <a:pos x="123" y="11"/>
                  </a:cxn>
                  <a:cxn ang="0">
                    <a:pos x="128" y="19"/>
                  </a:cxn>
                  <a:cxn ang="0">
                    <a:pos x="128" y="11"/>
                  </a:cxn>
                  <a:cxn ang="0">
                    <a:pos x="133" y="15"/>
                  </a:cxn>
                </a:cxnLst>
                <a:rect l="0" t="0" r="r" b="b"/>
                <a:pathLst>
                  <a:path w="133" h="23">
                    <a:moveTo>
                      <a:pt x="0" y="19"/>
                    </a:moveTo>
                    <a:lnTo>
                      <a:pt x="0" y="4"/>
                    </a:lnTo>
                    <a:lnTo>
                      <a:pt x="5" y="11"/>
                    </a:lnTo>
                    <a:lnTo>
                      <a:pt x="5" y="19"/>
                    </a:lnTo>
                    <a:lnTo>
                      <a:pt x="10" y="15"/>
                    </a:lnTo>
                    <a:lnTo>
                      <a:pt x="10" y="23"/>
                    </a:lnTo>
                    <a:lnTo>
                      <a:pt x="15" y="7"/>
                    </a:lnTo>
                    <a:lnTo>
                      <a:pt x="15" y="11"/>
                    </a:lnTo>
                    <a:lnTo>
                      <a:pt x="21" y="23"/>
                    </a:lnTo>
                    <a:lnTo>
                      <a:pt x="21" y="15"/>
                    </a:lnTo>
                    <a:lnTo>
                      <a:pt x="26" y="11"/>
                    </a:lnTo>
                    <a:lnTo>
                      <a:pt x="26" y="19"/>
                    </a:lnTo>
                    <a:lnTo>
                      <a:pt x="31" y="11"/>
                    </a:lnTo>
                    <a:lnTo>
                      <a:pt x="31" y="19"/>
                    </a:lnTo>
                    <a:lnTo>
                      <a:pt x="36" y="11"/>
                    </a:lnTo>
                    <a:lnTo>
                      <a:pt x="36" y="15"/>
                    </a:lnTo>
                    <a:lnTo>
                      <a:pt x="41" y="15"/>
                    </a:lnTo>
                    <a:lnTo>
                      <a:pt x="41" y="7"/>
                    </a:lnTo>
                    <a:lnTo>
                      <a:pt x="46" y="7"/>
                    </a:lnTo>
                    <a:lnTo>
                      <a:pt x="51" y="15"/>
                    </a:lnTo>
                    <a:lnTo>
                      <a:pt x="51" y="19"/>
                    </a:lnTo>
                    <a:lnTo>
                      <a:pt x="56" y="19"/>
                    </a:lnTo>
                    <a:lnTo>
                      <a:pt x="56" y="15"/>
                    </a:lnTo>
                    <a:lnTo>
                      <a:pt x="61" y="23"/>
                    </a:lnTo>
                    <a:lnTo>
                      <a:pt x="61" y="15"/>
                    </a:lnTo>
                    <a:lnTo>
                      <a:pt x="66" y="19"/>
                    </a:lnTo>
                    <a:lnTo>
                      <a:pt x="66" y="11"/>
                    </a:lnTo>
                    <a:lnTo>
                      <a:pt x="72" y="7"/>
                    </a:lnTo>
                    <a:lnTo>
                      <a:pt x="72" y="7"/>
                    </a:lnTo>
                    <a:lnTo>
                      <a:pt x="77" y="11"/>
                    </a:lnTo>
                    <a:lnTo>
                      <a:pt x="77" y="23"/>
                    </a:lnTo>
                    <a:lnTo>
                      <a:pt x="82" y="23"/>
                    </a:lnTo>
                    <a:lnTo>
                      <a:pt x="82" y="19"/>
                    </a:lnTo>
                    <a:lnTo>
                      <a:pt x="87" y="0"/>
                    </a:lnTo>
                    <a:lnTo>
                      <a:pt x="87" y="15"/>
                    </a:lnTo>
                    <a:lnTo>
                      <a:pt x="92" y="19"/>
                    </a:lnTo>
                    <a:lnTo>
                      <a:pt x="92" y="4"/>
                    </a:lnTo>
                    <a:lnTo>
                      <a:pt x="97" y="19"/>
                    </a:lnTo>
                    <a:lnTo>
                      <a:pt x="97" y="19"/>
                    </a:lnTo>
                    <a:lnTo>
                      <a:pt x="102" y="11"/>
                    </a:lnTo>
                    <a:lnTo>
                      <a:pt x="102" y="11"/>
                    </a:lnTo>
                    <a:lnTo>
                      <a:pt x="107" y="0"/>
                    </a:lnTo>
                    <a:lnTo>
                      <a:pt x="107" y="11"/>
                    </a:lnTo>
                    <a:lnTo>
                      <a:pt x="112" y="11"/>
                    </a:lnTo>
                    <a:lnTo>
                      <a:pt x="112" y="11"/>
                    </a:lnTo>
                    <a:lnTo>
                      <a:pt x="117" y="19"/>
                    </a:lnTo>
                    <a:lnTo>
                      <a:pt x="117" y="19"/>
                    </a:lnTo>
                    <a:lnTo>
                      <a:pt x="123" y="11"/>
                    </a:lnTo>
                    <a:lnTo>
                      <a:pt x="128" y="19"/>
                    </a:lnTo>
                    <a:lnTo>
                      <a:pt x="128" y="11"/>
                    </a:lnTo>
                    <a:lnTo>
                      <a:pt x="133" y="15"/>
                    </a:lnTo>
                  </a:path>
                </a:pathLst>
              </a:custGeom>
              <a:noFill/>
              <a:ln w="0">
                <a:solidFill>
                  <a:srgbClr val="000000"/>
                </a:solidFill>
                <a:prstDash val="solid"/>
                <a:round/>
                <a:headEnd/>
                <a:tailEnd/>
              </a:ln>
            </p:spPr>
            <p:txBody>
              <a:bodyPr/>
              <a:lstStyle/>
              <a:p>
                <a:endParaRPr lang="ja-JP" altLang="en-US"/>
              </a:p>
            </p:txBody>
          </p:sp>
          <p:sp>
            <p:nvSpPr>
              <p:cNvPr id="147" name="Freeform 170"/>
              <p:cNvSpPr>
                <a:spLocks/>
              </p:cNvSpPr>
              <p:nvPr/>
            </p:nvSpPr>
            <p:spPr bwMode="auto">
              <a:xfrm>
                <a:off x="4942" y="1561"/>
                <a:ext cx="127" cy="23"/>
              </a:xfrm>
              <a:custGeom>
                <a:avLst/>
                <a:gdLst/>
                <a:ahLst/>
                <a:cxnLst>
                  <a:cxn ang="0">
                    <a:pos x="0" y="15"/>
                  </a:cxn>
                  <a:cxn ang="0">
                    <a:pos x="0" y="11"/>
                  </a:cxn>
                  <a:cxn ang="0">
                    <a:pos x="5" y="7"/>
                  </a:cxn>
                  <a:cxn ang="0">
                    <a:pos x="5" y="19"/>
                  </a:cxn>
                  <a:cxn ang="0">
                    <a:pos x="10" y="15"/>
                  </a:cxn>
                  <a:cxn ang="0">
                    <a:pos x="10" y="15"/>
                  </a:cxn>
                  <a:cxn ang="0">
                    <a:pos x="15" y="7"/>
                  </a:cxn>
                  <a:cxn ang="0">
                    <a:pos x="15" y="23"/>
                  </a:cxn>
                  <a:cxn ang="0">
                    <a:pos x="20" y="19"/>
                  </a:cxn>
                  <a:cxn ang="0">
                    <a:pos x="20" y="7"/>
                  </a:cxn>
                  <a:cxn ang="0">
                    <a:pos x="25" y="4"/>
                  </a:cxn>
                  <a:cxn ang="0">
                    <a:pos x="25" y="23"/>
                  </a:cxn>
                  <a:cxn ang="0">
                    <a:pos x="30" y="11"/>
                  </a:cxn>
                  <a:cxn ang="0">
                    <a:pos x="30" y="19"/>
                  </a:cxn>
                  <a:cxn ang="0">
                    <a:pos x="35" y="15"/>
                  </a:cxn>
                  <a:cxn ang="0">
                    <a:pos x="35" y="15"/>
                  </a:cxn>
                  <a:cxn ang="0">
                    <a:pos x="40" y="23"/>
                  </a:cxn>
                  <a:cxn ang="0">
                    <a:pos x="40" y="15"/>
                  </a:cxn>
                  <a:cxn ang="0">
                    <a:pos x="46" y="15"/>
                  </a:cxn>
                  <a:cxn ang="0">
                    <a:pos x="46" y="23"/>
                  </a:cxn>
                  <a:cxn ang="0">
                    <a:pos x="51" y="15"/>
                  </a:cxn>
                  <a:cxn ang="0">
                    <a:pos x="51" y="23"/>
                  </a:cxn>
                  <a:cxn ang="0">
                    <a:pos x="56" y="15"/>
                  </a:cxn>
                  <a:cxn ang="0">
                    <a:pos x="56" y="0"/>
                  </a:cxn>
                  <a:cxn ang="0">
                    <a:pos x="61" y="15"/>
                  </a:cxn>
                  <a:cxn ang="0">
                    <a:pos x="66" y="19"/>
                  </a:cxn>
                  <a:cxn ang="0">
                    <a:pos x="66" y="11"/>
                  </a:cxn>
                  <a:cxn ang="0">
                    <a:pos x="71" y="15"/>
                  </a:cxn>
                  <a:cxn ang="0">
                    <a:pos x="71" y="19"/>
                  </a:cxn>
                  <a:cxn ang="0">
                    <a:pos x="76" y="15"/>
                  </a:cxn>
                  <a:cxn ang="0">
                    <a:pos x="76" y="19"/>
                  </a:cxn>
                  <a:cxn ang="0">
                    <a:pos x="81" y="19"/>
                  </a:cxn>
                  <a:cxn ang="0">
                    <a:pos x="81" y="4"/>
                  </a:cxn>
                  <a:cxn ang="0">
                    <a:pos x="86" y="11"/>
                  </a:cxn>
                  <a:cxn ang="0">
                    <a:pos x="86" y="7"/>
                  </a:cxn>
                  <a:cxn ang="0">
                    <a:pos x="91" y="11"/>
                  </a:cxn>
                  <a:cxn ang="0">
                    <a:pos x="91" y="19"/>
                  </a:cxn>
                  <a:cxn ang="0">
                    <a:pos x="97" y="19"/>
                  </a:cxn>
                  <a:cxn ang="0">
                    <a:pos x="97" y="23"/>
                  </a:cxn>
                  <a:cxn ang="0">
                    <a:pos x="102" y="23"/>
                  </a:cxn>
                  <a:cxn ang="0">
                    <a:pos x="102" y="7"/>
                  </a:cxn>
                  <a:cxn ang="0">
                    <a:pos x="107" y="11"/>
                  </a:cxn>
                  <a:cxn ang="0">
                    <a:pos x="107" y="15"/>
                  </a:cxn>
                  <a:cxn ang="0">
                    <a:pos x="112" y="15"/>
                  </a:cxn>
                  <a:cxn ang="0">
                    <a:pos x="112" y="11"/>
                  </a:cxn>
                  <a:cxn ang="0">
                    <a:pos x="117" y="23"/>
                  </a:cxn>
                  <a:cxn ang="0">
                    <a:pos x="117" y="11"/>
                  </a:cxn>
                  <a:cxn ang="0">
                    <a:pos x="122" y="15"/>
                  </a:cxn>
                  <a:cxn ang="0">
                    <a:pos x="122" y="15"/>
                  </a:cxn>
                  <a:cxn ang="0">
                    <a:pos x="127" y="15"/>
                  </a:cxn>
                  <a:cxn ang="0">
                    <a:pos x="127" y="23"/>
                  </a:cxn>
                </a:cxnLst>
                <a:rect l="0" t="0" r="r" b="b"/>
                <a:pathLst>
                  <a:path w="127" h="23">
                    <a:moveTo>
                      <a:pt x="0" y="15"/>
                    </a:moveTo>
                    <a:lnTo>
                      <a:pt x="0" y="11"/>
                    </a:lnTo>
                    <a:lnTo>
                      <a:pt x="5" y="7"/>
                    </a:lnTo>
                    <a:lnTo>
                      <a:pt x="5" y="19"/>
                    </a:lnTo>
                    <a:lnTo>
                      <a:pt x="10" y="15"/>
                    </a:lnTo>
                    <a:lnTo>
                      <a:pt x="10" y="15"/>
                    </a:lnTo>
                    <a:lnTo>
                      <a:pt x="15" y="7"/>
                    </a:lnTo>
                    <a:lnTo>
                      <a:pt x="15" y="23"/>
                    </a:lnTo>
                    <a:lnTo>
                      <a:pt x="20" y="19"/>
                    </a:lnTo>
                    <a:lnTo>
                      <a:pt x="20" y="7"/>
                    </a:lnTo>
                    <a:lnTo>
                      <a:pt x="25" y="4"/>
                    </a:lnTo>
                    <a:lnTo>
                      <a:pt x="25" y="23"/>
                    </a:lnTo>
                    <a:lnTo>
                      <a:pt x="30" y="11"/>
                    </a:lnTo>
                    <a:lnTo>
                      <a:pt x="30" y="19"/>
                    </a:lnTo>
                    <a:lnTo>
                      <a:pt x="35" y="15"/>
                    </a:lnTo>
                    <a:lnTo>
                      <a:pt x="35" y="15"/>
                    </a:lnTo>
                    <a:lnTo>
                      <a:pt x="40" y="23"/>
                    </a:lnTo>
                    <a:lnTo>
                      <a:pt x="40" y="15"/>
                    </a:lnTo>
                    <a:lnTo>
                      <a:pt x="46" y="15"/>
                    </a:lnTo>
                    <a:lnTo>
                      <a:pt x="46" y="23"/>
                    </a:lnTo>
                    <a:lnTo>
                      <a:pt x="51" y="15"/>
                    </a:lnTo>
                    <a:lnTo>
                      <a:pt x="51" y="23"/>
                    </a:lnTo>
                    <a:lnTo>
                      <a:pt x="56" y="15"/>
                    </a:lnTo>
                    <a:lnTo>
                      <a:pt x="56" y="0"/>
                    </a:lnTo>
                    <a:lnTo>
                      <a:pt x="61" y="15"/>
                    </a:lnTo>
                    <a:lnTo>
                      <a:pt x="66" y="19"/>
                    </a:lnTo>
                    <a:lnTo>
                      <a:pt x="66" y="11"/>
                    </a:lnTo>
                    <a:lnTo>
                      <a:pt x="71" y="15"/>
                    </a:lnTo>
                    <a:lnTo>
                      <a:pt x="71" y="19"/>
                    </a:lnTo>
                    <a:lnTo>
                      <a:pt x="76" y="15"/>
                    </a:lnTo>
                    <a:lnTo>
                      <a:pt x="76" y="19"/>
                    </a:lnTo>
                    <a:lnTo>
                      <a:pt x="81" y="19"/>
                    </a:lnTo>
                    <a:lnTo>
                      <a:pt x="81" y="4"/>
                    </a:lnTo>
                    <a:lnTo>
                      <a:pt x="86" y="11"/>
                    </a:lnTo>
                    <a:lnTo>
                      <a:pt x="86" y="7"/>
                    </a:lnTo>
                    <a:lnTo>
                      <a:pt x="91" y="11"/>
                    </a:lnTo>
                    <a:lnTo>
                      <a:pt x="91" y="19"/>
                    </a:lnTo>
                    <a:lnTo>
                      <a:pt x="97" y="19"/>
                    </a:lnTo>
                    <a:lnTo>
                      <a:pt x="97" y="23"/>
                    </a:lnTo>
                    <a:lnTo>
                      <a:pt x="102" y="23"/>
                    </a:lnTo>
                    <a:lnTo>
                      <a:pt x="102" y="7"/>
                    </a:lnTo>
                    <a:lnTo>
                      <a:pt x="107" y="11"/>
                    </a:lnTo>
                    <a:lnTo>
                      <a:pt x="107" y="15"/>
                    </a:lnTo>
                    <a:lnTo>
                      <a:pt x="112" y="15"/>
                    </a:lnTo>
                    <a:lnTo>
                      <a:pt x="112" y="11"/>
                    </a:lnTo>
                    <a:lnTo>
                      <a:pt x="117" y="23"/>
                    </a:lnTo>
                    <a:lnTo>
                      <a:pt x="117" y="11"/>
                    </a:lnTo>
                    <a:lnTo>
                      <a:pt x="122" y="15"/>
                    </a:lnTo>
                    <a:lnTo>
                      <a:pt x="122" y="15"/>
                    </a:lnTo>
                    <a:lnTo>
                      <a:pt x="127" y="15"/>
                    </a:lnTo>
                    <a:lnTo>
                      <a:pt x="127" y="23"/>
                    </a:lnTo>
                  </a:path>
                </a:pathLst>
              </a:custGeom>
              <a:noFill/>
              <a:ln w="0">
                <a:solidFill>
                  <a:srgbClr val="000000"/>
                </a:solidFill>
                <a:prstDash val="solid"/>
                <a:round/>
                <a:headEnd/>
                <a:tailEnd/>
              </a:ln>
            </p:spPr>
            <p:txBody>
              <a:bodyPr/>
              <a:lstStyle/>
              <a:p>
                <a:endParaRPr lang="ja-JP" altLang="en-US"/>
              </a:p>
            </p:txBody>
          </p:sp>
          <p:sp>
            <p:nvSpPr>
              <p:cNvPr id="148" name="Freeform 171"/>
              <p:cNvSpPr>
                <a:spLocks/>
              </p:cNvSpPr>
              <p:nvPr/>
            </p:nvSpPr>
            <p:spPr bwMode="auto">
              <a:xfrm>
                <a:off x="5069" y="1568"/>
                <a:ext cx="133" cy="20"/>
              </a:xfrm>
              <a:custGeom>
                <a:avLst/>
                <a:gdLst/>
                <a:ahLst/>
                <a:cxnLst>
                  <a:cxn ang="0">
                    <a:pos x="0" y="16"/>
                  </a:cxn>
                  <a:cxn ang="0">
                    <a:pos x="5" y="12"/>
                  </a:cxn>
                  <a:cxn ang="0">
                    <a:pos x="5" y="12"/>
                  </a:cxn>
                  <a:cxn ang="0">
                    <a:pos x="10" y="8"/>
                  </a:cxn>
                  <a:cxn ang="0">
                    <a:pos x="15" y="12"/>
                  </a:cxn>
                  <a:cxn ang="0">
                    <a:pos x="15" y="12"/>
                  </a:cxn>
                  <a:cxn ang="0">
                    <a:pos x="21" y="0"/>
                  </a:cxn>
                  <a:cxn ang="0">
                    <a:pos x="21" y="8"/>
                  </a:cxn>
                  <a:cxn ang="0">
                    <a:pos x="26" y="16"/>
                  </a:cxn>
                  <a:cxn ang="0">
                    <a:pos x="26" y="8"/>
                  </a:cxn>
                  <a:cxn ang="0">
                    <a:pos x="31" y="8"/>
                  </a:cxn>
                  <a:cxn ang="0">
                    <a:pos x="31" y="4"/>
                  </a:cxn>
                  <a:cxn ang="0">
                    <a:pos x="36" y="12"/>
                  </a:cxn>
                  <a:cxn ang="0">
                    <a:pos x="36" y="16"/>
                  </a:cxn>
                  <a:cxn ang="0">
                    <a:pos x="41" y="16"/>
                  </a:cxn>
                  <a:cxn ang="0">
                    <a:pos x="41" y="4"/>
                  </a:cxn>
                  <a:cxn ang="0">
                    <a:pos x="46" y="8"/>
                  </a:cxn>
                  <a:cxn ang="0">
                    <a:pos x="46" y="4"/>
                  </a:cxn>
                  <a:cxn ang="0">
                    <a:pos x="51" y="16"/>
                  </a:cxn>
                  <a:cxn ang="0">
                    <a:pos x="51" y="0"/>
                  </a:cxn>
                  <a:cxn ang="0">
                    <a:pos x="56" y="8"/>
                  </a:cxn>
                  <a:cxn ang="0">
                    <a:pos x="56" y="8"/>
                  </a:cxn>
                  <a:cxn ang="0">
                    <a:pos x="61" y="12"/>
                  </a:cxn>
                  <a:cxn ang="0">
                    <a:pos x="61" y="16"/>
                  </a:cxn>
                  <a:cxn ang="0">
                    <a:pos x="66" y="4"/>
                  </a:cxn>
                  <a:cxn ang="0">
                    <a:pos x="66" y="16"/>
                  </a:cxn>
                  <a:cxn ang="0">
                    <a:pos x="71" y="12"/>
                  </a:cxn>
                  <a:cxn ang="0">
                    <a:pos x="71" y="12"/>
                  </a:cxn>
                  <a:cxn ang="0">
                    <a:pos x="77" y="8"/>
                  </a:cxn>
                  <a:cxn ang="0">
                    <a:pos x="77" y="8"/>
                  </a:cxn>
                  <a:cxn ang="0">
                    <a:pos x="82" y="8"/>
                  </a:cxn>
                  <a:cxn ang="0">
                    <a:pos x="87" y="12"/>
                  </a:cxn>
                  <a:cxn ang="0">
                    <a:pos x="87" y="8"/>
                  </a:cxn>
                  <a:cxn ang="0">
                    <a:pos x="92" y="12"/>
                  </a:cxn>
                  <a:cxn ang="0">
                    <a:pos x="92" y="4"/>
                  </a:cxn>
                  <a:cxn ang="0">
                    <a:pos x="97" y="8"/>
                  </a:cxn>
                  <a:cxn ang="0">
                    <a:pos x="97" y="12"/>
                  </a:cxn>
                  <a:cxn ang="0">
                    <a:pos x="102" y="8"/>
                  </a:cxn>
                  <a:cxn ang="0">
                    <a:pos x="102" y="8"/>
                  </a:cxn>
                  <a:cxn ang="0">
                    <a:pos x="107" y="12"/>
                  </a:cxn>
                  <a:cxn ang="0">
                    <a:pos x="107" y="12"/>
                  </a:cxn>
                  <a:cxn ang="0">
                    <a:pos x="112" y="12"/>
                  </a:cxn>
                  <a:cxn ang="0">
                    <a:pos x="112" y="12"/>
                  </a:cxn>
                  <a:cxn ang="0">
                    <a:pos x="117" y="16"/>
                  </a:cxn>
                  <a:cxn ang="0">
                    <a:pos x="117" y="20"/>
                  </a:cxn>
                  <a:cxn ang="0">
                    <a:pos x="122" y="12"/>
                  </a:cxn>
                  <a:cxn ang="0">
                    <a:pos x="122" y="16"/>
                  </a:cxn>
                  <a:cxn ang="0">
                    <a:pos x="128" y="12"/>
                  </a:cxn>
                  <a:cxn ang="0">
                    <a:pos x="128" y="16"/>
                  </a:cxn>
                  <a:cxn ang="0">
                    <a:pos x="133" y="16"/>
                  </a:cxn>
                  <a:cxn ang="0">
                    <a:pos x="133" y="20"/>
                  </a:cxn>
                </a:cxnLst>
                <a:rect l="0" t="0" r="r" b="b"/>
                <a:pathLst>
                  <a:path w="133" h="20">
                    <a:moveTo>
                      <a:pt x="0" y="16"/>
                    </a:moveTo>
                    <a:lnTo>
                      <a:pt x="5" y="12"/>
                    </a:lnTo>
                    <a:lnTo>
                      <a:pt x="5" y="12"/>
                    </a:lnTo>
                    <a:lnTo>
                      <a:pt x="10" y="8"/>
                    </a:lnTo>
                    <a:lnTo>
                      <a:pt x="15" y="12"/>
                    </a:lnTo>
                    <a:lnTo>
                      <a:pt x="15" y="12"/>
                    </a:lnTo>
                    <a:lnTo>
                      <a:pt x="21" y="0"/>
                    </a:lnTo>
                    <a:lnTo>
                      <a:pt x="21" y="8"/>
                    </a:lnTo>
                    <a:lnTo>
                      <a:pt x="26" y="16"/>
                    </a:lnTo>
                    <a:lnTo>
                      <a:pt x="26" y="8"/>
                    </a:lnTo>
                    <a:lnTo>
                      <a:pt x="31" y="8"/>
                    </a:lnTo>
                    <a:lnTo>
                      <a:pt x="31" y="4"/>
                    </a:lnTo>
                    <a:lnTo>
                      <a:pt x="36" y="12"/>
                    </a:lnTo>
                    <a:lnTo>
                      <a:pt x="36" y="16"/>
                    </a:lnTo>
                    <a:lnTo>
                      <a:pt x="41" y="16"/>
                    </a:lnTo>
                    <a:lnTo>
                      <a:pt x="41" y="4"/>
                    </a:lnTo>
                    <a:lnTo>
                      <a:pt x="46" y="8"/>
                    </a:lnTo>
                    <a:lnTo>
                      <a:pt x="46" y="4"/>
                    </a:lnTo>
                    <a:lnTo>
                      <a:pt x="51" y="16"/>
                    </a:lnTo>
                    <a:lnTo>
                      <a:pt x="51" y="0"/>
                    </a:lnTo>
                    <a:lnTo>
                      <a:pt x="56" y="8"/>
                    </a:lnTo>
                    <a:lnTo>
                      <a:pt x="56" y="8"/>
                    </a:lnTo>
                    <a:lnTo>
                      <a:pt x="61" y="12"/>
                    </a:lnTo>
                    <a:lnTo>
                      <a:pt x="61" y="16"/>
                    </a:lnTo>
                    <a:lnTo>
                      <a:pt x="66" y="4"/>
                    </a:lnTo>
                    <a:lnTo>
                      <a:pt x="66" y="16"/>
                    </a:lnTo>
                    <a:lnTo>
                      <a:pt x="71" y="12"/>
                    </a:lnTo>
                    <a:lnTo>
                      <a:pt x="71" y="12"/>
                    </a:lnTo>
                    <a:lnTo>
                      <a:pt x="77" y="8"/>
                    </a:lnTo>
                    <a:lnTo>
                      <a:pt x="77" y="8"/>
                    </a:lnTo>
                    <a:lnTo>
                      <a:pt x="82" y="8"/>
                    </a:lnTo>
                    <a:lnTo>
                      <a:pt x="87" y="12"/>
                    </a:lnTo>
                    <a:lnTo>
                      <a:pt x="87" y="8"/>
                    </a:lnTo>
                    <a:lnTo>
                      <a:pt x="92" y="12"/>
                    </a:lnTo>
                    <a:lnTo>
                      <a:pt x="92" y="4"/>
                    </a:lnTo>
                    <a:lnTo>
                      <a:pt x="97" y="8"/>
                    </a:lnTo>
                    <a:lnTo>
                      <a:pt x="97" y="12"/>
                    </a:lnTo>
                    <a:lnTo>
                      <a:pt x="102" y="8"/>
                    </a:lnTo>
                    <a:lnTo>
                      <a:pt x="102" y="8"/>
                    </a:lnTo>
                    <a:lnTo>
                      <a:pt x="107" y="12"/>
                    </a:lnTo>
                    <a:lnTo>
                      <a:pt x="107" y="12"/>
                    </a:lnTo>
                    <a:lnTo>
                      <a:pt x="112" y="12"/>
                    </a:lnTo>
                    <a:lnTo>
                      <a:pt x="112" y="12"/>
                    </a:lnTo>
                    <a:lnTo>
                      <a:pt x="117" y="16"/>
                    </a:lnTo>
                    <a:lnTo>
                      <a:pt x="117" y="20"/>
                    </a:lnTo>
                    <a:lnTo>
                      <a:pt x="122" y="12"/>
                    </a:lnTo>
                    <a:lnTo>
                      <a:pt x="122" y="16"/>
                    </a:lnTo>
                    <a:lnTo>
                      <a:pt x="128" y="12"/>
                    </a:lnTo>
                    <a:lnTo>
                      <a:pt x="128" y="16"/>
                    </a:lnTo>
                    <a:lnTo>
                      <a:pt x="133" y="16"/>
                    </a:lnTo>
                    <a:lnTo>
                      <a:pt x="133" y="20"/>
                    </a:lnTo>
                  </a:path>
                </a:pathLst>
              </a:custGeom>
              <a:noFill/>
              <a:ln w="0">
                <a:solidFill>
                  <a:srgbClr val="000000"/>
                </a:solidFill>
                <a:prstDash val="solid"/>
                <a:round/>
                <a:headEnd/>
                <a:tailEnd/>
              </a:ln>
            </p:spPr>
            <p:txBody>
              <a:bodyPr/>
              <a:lstStyle/>
              <a:p>
                <a:endParaRPr lang="ja-JP" altLang="en-US"/>
              </a:p>
            </p:txBody>
          </p:sp>
          <p:sp>
            <p:nvSpPr>
              <p:cNvPr id="149" name="Freeform 172"/>
              <p:cNvSpPr>
                <a:spLocks/>
              </p:cNvSpPr>
              <p:nvPr/>
            </p:nvSpPr>
            <p:spPr bwMode="auto">
              <a:xfrm>
                <a:off x="5202" y="1584"/>
                <a:ext cx="132" cy="4"/>
              </a:xfrm>
              <a:custGeom>
                <a:avLst/>
                <a:gdLst/>
                <a:ahLst/>
                <a:cxnLst>
                  <a:cxn ang="0">
                    <a:pos x="0" y="4"/>
                  </a:cxn>
                  <a:cxn ang="0">
                    <a:pos x="5" y="0"/>
                  </a:cxn>
                  <a:cxn ang="0">
                    <a:pos x="5" y="0"/>
                  </a:cxn>
                  <a:cxn ang="0">
                    <a:pos x="10" y="0"/>
                  </a:cxn>
                  <a:cxn ang="0">
                    <a:pos x="10" y="0"/>
                  </a:cxn>
                  <a:cxn ang="0">
                    <a:pos x="15" y="0"/>
                  </a:cxn>
                  <a:cxn ang="0">
                    <a:pos x="15" y="0"/>
                  </a:cxn>
                  <a:cxn ang="0">
                    <a:pos x="20" y="0"/>
                  </a:cxn>
                  <a:cxn ang="0">
                    <a:pos x="25" y="0"/>
                  </a:cxn>
                  <a:cxn ang="0">
                    <a:pos x="25" y="0"/>
                  </a:cxn>
                  <a:cxn ang="0">
                    <a:pos x="30" y="0"/>
                  </a:cxn>
                  <a:cxn ang="0">
                    <a:pos x="30" y="0"/>
                  </a:cxn>
                  <a:cxn ang="0">
                    <a:pos x="35" y="0"/>
                  </a:cxn>
                  <a:cxn ang="0">
                    <a:pos x="35" y="0"/>
                  </a:cxn>
                  <a:cxn ang="0">
                    <a:pos x="40" y="0"/>
                  </a:cxn>
                  <a:cxn ang="0">
                    <a:pos x="40" y="0"/>
                  </a:cxn>
                  <a:cxn ang="0">
                    <a:pos x="46" y="0"/>
                  </a:cxn>
                  <a:cxn ang="0">
                    <a:pos x="46" y="0"/>
                  </a:cxn>
                  <a:cxn ang="0">
                    <a:pos x="51" y="0"/>
                  </a:cxn>
                  <a:cxn ang="0">
                    <a:pos x="51" y="0"/>
                  </a:cxn>
                  <a:cxn ang="0">
                    <a:pos x="56" y="0"/>
                  </a:cxn>
                  <a:cxn ang="0">
                    <a:pos x="56" y="0"/>
                  </a:cxn>
                  <a:cxn ang="0">
                    <a:pos x="61" y="0"/>
                  </a:cxn>
                  <a:cxn ang="0">
                    <a:pos x="61" y="0"/>
                  </a:cxn>
                  <a:cxn ang="0">
                    <a:pos x="66" y="0"/>
                  </a:cxn>
                  <a:cxn ang="0">
                    <a:pos x="66" y="0"/>
                  </a:cxn>
                  <a:cxn ang="0">
                    <a:pos x="71" y="0"/>
                  </a:cxn>
                  <a:cxn ang="0">
                    <a:pos x="71" y="0"/>
                  </a:cxn>
                  <a:cxn ang="0">
                    <a:pos x="76" y="0"/>
                  </a:cxn>
                  <a:cxn ang="0">
                    <a:pos x="76" y="0"/>
                  </a:cxn>
                  <a:cxn ang="0">
                    <a:pos x="81" y="0"/>
                  </a:cxn>
                  <a:cxn ang="0">
                    <a:pos x="81" y="0"/>
                  </a:cxn>
                  <a:cxn ang="0">
                    <a:pos x="86" y="0"/>
                  </a:cxn>
                  <a:cxn ang="0">
                    <a:pos x="86" y="0"/>
                  </a:cxn>
                  <a:cxn ang="0">
                    <a:pos x="91" y="0"/>
                  </a:cxn>
                  <a:cxn ang="0">
                    <a:pos x="91" y="0"/>
                  </a:cxn>
                  <a:cxn ang="0">
                    <a:pos x="97" y="0"/>
                  </a:cxn>
                  <a:cxn ang="0">
                    <a:pos x="102" y="0"/>
                  </a:cxn>
                  <a:cxn ang="0">
                    <a:pos x="102" y="0"/>
                  </a:cxn>
                  <a:cxn ang="0">
                    <a:pos x="107" y="0"/>
                  </a:cxn>
                  <a:cxn ang="0">
                    <a:pos x="107" y="0"/>
                  </a:cxn>
                  <a:cxn ang="0">
                    <a:pos x="112" y="0"/>
                  </a:cxn>
                  <a:cxn ang="0">
                    <a:pos x="112" y="0"/>
                  </a:cxn>
                  <a:cxn ang="0">
                    <a:pos x="117" y="0"/>
                  </a:cxn>
                  <a:cxn ang="0">
                    <a:pos x="117" y="0"/>
                  </a:cxn>
                  <a:cxn ang="0">
                    <a:pos x="122" y="0"/>
                  </a:cxn>
                  <a:cxn ang="0">
                    <a:pos x="122" y="0"/>
                  </a:cxn>
                  <a:cxn ang="0">
                    <a:pos x="127" y="0"/>
                  </a:cxn>
                  <a:cxn ang="0">
                    <a:pos x="127" y="0"/>
                  </a:cxn>
                  <a:cxn ang="0">
                    <a:pos x="132" y="0"/>
                  </a:cxn>
                  <a:cxn ang="0">
                    <a:pos x="132" y="0"/>
                  </a:cxn>
                </a:cxnLst>
                <a:rect l="0" t="0" r="r" b="b"/>
                <a:pathLst>
                  <a:path w="132" h="4">
                    <a:moveTo>
                      <a:pt x="0" y="4"/>
                    </a:moveTo>
                    <a:lnTo>
                      <a:pt x="5" y="0"/>
                    </a:lnTo>
                    <a:lnTo>
                      <a:pt x="5" y="0"/>
                    </a:lnTo>
                    <a:lnTo>
                      <a:pt x="10" y="0"/>
                    </a:lnTo>
                    <a:lnTo>
                      <a:pt x="10" y="0"/>
                    </a:lnTo>
                    <a:lnTo>
                      <a:pt x="15" y="0"/>
                    </a:lnTo>
                    <a:lnTo>
                      <a:pt x="15" y="0"/>
                    </a:lnTo>
                    <a:lnTo>
                      <a:pt x="20" y="0"/>
                    </a:lnTo>
                    <a:lnTo>
                      <a:pt x="25" y="0"/>
                    </a:lnTo>
                    <a:lnTo>
                      <a:pt x="25" y="0"/>
                    </a:lnTo>
                    <a:lnTo>
                      <a:pt x="30" y="0"/>
                    </a:lnTo>
                    <a:lnTo>
                      <a:pt x="30" y="0"/>
                    </a:lnTo>
                    <a:lnTo>
                      <a:pt x="35" y="0"/>
                    </a:lnTo>
                    <a:lnTo>
                      <a:pt x="35" y="0"/>
                    </a:lnTo>
                    <a:lnTo>
                      <a:pt x="40" y="0"/>
                    </a:lnTo>
                    <a:lnTo>
                      <a:pt x="40" y="0"/>
                    </a:lnTo>
                    <a:lnTo>
                      <a:pt x="46" y="0"/>
                    </a:lnTo>
                    <a:lnTo>
                      <a:pt x="46" y="0"/>
                    </a:lnTo>
                    <a:lnTo>
                      <a:pt x="51" y="0"/>
                    </a:lnTo>
                    <a:lnTo>
                      <a:pt x="51" y="0"/>
                    </a:lnTo>
                    <a:lnTo>
                      <a:pt x="56" y="0"/>
                    </a:lnTo>
                    <a:lnTo>
                      <a:pt x="56" y="0"/>
                    </a:lnTo>
                    <a:lnTo>
                      <a:pt x="61" y="0"/>
                    </a:lnTo>
                    <a:lnTo>
                      <a:pt x="61" y="0"/>
                    </a:lnTo>
                    <a:lnTo>
                      <a:pt x="66" y="0"/>
                    </a:lnTo>
                    <a:lnTo>
                      <a:pt x="66" y="0"/>
                    </a:lnTo>
                    <a:lnTo>
                      <a:pt x="71" y="0"/>
                    </a:lnTo>
                    <a:lnTo>
                      <a:pt x="71" y="0"/>
                    </a:lnTo>
                    <a:lnTo>
                      <a:pt x="76" y="0"/>
                    </a:lnTo>
                    <a:lnTo>
                      <a:pt x="76" y="0"/>
                    </a:lnTo>
                    <a:lnTo>
                      <a:pt x="81" y="0"/>
                    </a:lnTo>
                    <a:lnTo>
                      <a:pt x="81" y="0"/>
                    </a:lnTo>
                    <a:lnTo>
                      <a:pt x="86" y="0"/>
                    </a:lnTo>
                    <a:lnTo>
                      <a:pt x="86" y="0"/>
                    </a:lnTo>
                    <a:lnTo>
                      <a:pt x="91" y="0"/>
                    </a:lnTo>
                    <a:lnTo>
                      <a:pt x="91" y="0"/>
                    </a:lnTo>
                    <a:lnTo>
                      <a:pt x="97" y="0"/>
                    </a:lnTo>
                    <a:lnTo>
                      <a:pt x="102" y="0"/>
                    </a:lnTo>
                    <a:lnTo>
                      <a:pt x="102" y="0"/>
                    </a:lnTo>
                    <a:lnTo>
                      <a:pt x="107" y="0"/>
                    </a:lnTo>
                    <a:lnTo>
                      <a:pt x="107" y="0"/>
                    </a:lnTo>
                    <a:lnTo>
                      <a:pt x="112" y="0"/>
                    </a:lnTo>
                    <a:lnTo>
                      <a:pt x="112" y="0"/>
                    </a:lnTo>
                    <a:lnTo>
                      <a:pt x="117" y="0"/>
                    </a:lnTo>
                    <a:lnTo>
                      <a:pt x="117" y="0"/>
                    </a:lnTo>
                    <a:lnTo>
                      <a:pt x="122" y="0"/>
                    </a:lnTo>
                    <a:lnTo>
                      <a:pt x="122" y="0"/>
                    </a:lnTo>
                    <a:lnTo>
                      <a:pt x="127" y="0"/>
                    </a:lnTo>
                    <a:lnTo>
                      <a:pt x="127" y="0"/>
                    </a:lnTo>
                    <a:lnTo>
                      <a:pt x="132" y="0"/>
                    </a:lnTo>
                    <a:lnTo>
                      <a:pt x="132" y="0"/>
                    </a:lnTo>
                  </a:path>
                </a:pathLst>
              </a:custGeom>
              <a:noFill/>
              <a:ln w="0">
                <a:solidFill>
                  <a:srgbClr val="000000"/>
                </a:solidFill>
                <a:prstDash val="solid"/>
                <a:round/>
                <a:headEnd/>
                <a:tailEnd/>
              </a:ln>
            </p:spPr>
            <p:txBody>
              <a:bodyPr/>
              <a:lstStyle/>
              <a:p>
                <a:endParaRPr lang="ja-JP" altLang="en-US"/>
              </a:p>
            </p:txBody>
          </p:sp>
          <p:sp>
            <p:nvSpPr>
              <p:cNvPr id="150" name="Freeform 173"/>
              <p:cNvSpPr>
                <a:spLocks/>
              </p:cNvSpPr>
              <p:nvPr/>
            </p:nvSpPr>
            <p:spPr bwMode="auto">
              <a:xfrm>
                <a:off x="5334" y="1584"/>
                <a:ext cx="112" cy="4"/>
              </a:xfrm>
              <a:custGeom>
                <a:avLst/>
                <a:gdLst/>
                <a:ahLst/>
                <a:cxnLst>
                  <a:cxn ang="0">
                    <a:pos x="0" y="0"/>
                  </a:cxn>
                  <a:cxn ang="0">
                    <a:pos x="5" y="0"/>
                  </a:cxn>
                  <a:cxn ang="0">
                    <a:pos x="5" y="0"/>
                  </a:cxn>
                  <a:cxn ang="0">
                    <a:pos x="10" y="0"/>
                  </a:cxn>
                  <a:cxn ang="0">
                    <a:pos x="10" y="0"/>
                  </a:cxn>
                  <a:cxn ang="0">
                    <a:pos x="15" y="0"/>
                  </a:cxn>
                  <a:cxn ang="0">
                    <a:pos x="15" y="0"/>
                  </a:cxn>
                  <a:cxn ang="0">
                    <a:pos x="21" y="0"/>
                  </a:cxn>
                  <a:cxn ang="0">
                    <a:pos x="21" y="0"/>
                  </a:cxn>
                  <a:cxn ang="0">
                    <a:pos x="26" y="0"/>
                  </a:cxn>
                  <a:cxn ang="0">
                    <a:pos x="26" y="0"/>
                  </a:cxn>
                  <a:cxn ang="0">
                    <a:pos x="31" y="0"/>
                  </a:cxn>
                  <a:cxn ang="0">
                    <a:pos x="31" y="0"/>
                  </a:cxn>
                  <a:cxn ang="0">
                    <a:pos x="36" y="4"/>
                  </a:cxn>
                  <a:cxn ang="0">
                    <a:pos x="41" y="4"/>
                  </a:cxn>
                  <a:cxn ang="0">
                    <a:pos x="41" y="4"/>
                  </a:cxn>
                  <a:cxn ang="0">
                    <a:pos x="46" y="4"/>
                  </a:cxn>
                  <a:cxn ang="0">
                    <a:pos x="46" y="4"/>
                  </a:cxn>
                  <a:cxn ang="0">
                    <a:pos x="51" y="4"/>
                  </a:cxn>
                  <a:cxn ang="0">
                    <a:pos x="51" y="4"/>
                  </a:cxn>
                  <a:cxn ang="0">
                    <a:pos x="56" y="4"/>
                  </a:cxn>
                  <a:cxn ang="0">
                    <a:pos x="56" y="4"/>
                  </a:cxn>
                  <a:cxn ang="0">
                    <a:pos x="61" y="4"/>
                  </a:cxn>
                  <a:cxn ang="0">
                    <a:pos x="61" y="4"/>
                  </a:cxn>
                  <a:cxn ang="0">
                    <a:pos x="66" y="4"/>
                  </a:cxn>
                  <a:cxn ang="0">
                    <a:pos x="66" y="4"/>
                  </a:cxn>
                  <a:cxn ang="0">
                    <a:pos x="72" y="4"/>
                  </a:cxn>
                  <a:cxn ang="0">
                    <a:pos x="72" y="4"/>
                  </a:cxn>
                  <a:cxn ang="0">
                    <a:pos x="77" y="4"/>
                  </a:cxn>
                  <a:cxn ang="0">
                    <a:pos x="77" y="4"/>
                  </a:cxn>
                  <a:cxn ang="0">
                    <a:pos x="82" y="4"/>
                  </a:cxn>
                  <a:cxn ang="0">
                    <a:pos x="82" y="4"/>
                  </a:cxn>
                  <a:cxn ang="0">
                    <a:pos x="87" y="4"/>
                  </a:cxn>
                  <a:cxn ang="0">
                    <a:pos x="87" y="4"/>
                  </a:cxn>
                  <a:cxn ang="0">
                    <a:pos x="92" y="4"/>
                  </a:cxn>
                  <a:cxn ang="0">
                    <a:pos x="92" y="4"/>
                  </a:cxn>
                  <a:cxn ang="0">
                    <a:pos x="97" y="4"/>
                  </a:cxn>
                  <a:cxn ang="0">
                    <a:pos x="97" y="4"/>
                  </a:cxn>
                  <a:cxn ang="0">
                    <a:pos x="102" y="4"/>
                  </a:cxn>
                  <a:cxn ang="0">
                    <a:pos x="102" y="4"/>
                  </a:cxn>
                  <a:cxn ang="0">
                    <a:pos x="107" y="4"/>
                  </a:cxn>
                  <a:cxn ang="0">
                    <a:pos x="112" y="4"/>
                  </a:cxn>
                </a:cxnLst>
                <a:rect l="0" t="0" r="r" b="b"/>
                <a:pathLst>
                  <a:path w="112" h="4">
                    <a:moveTo>
                      <a:pt x="0" y="0"/>
                    </a:moveTo>
                    <a:lnTo>
                      <a:pt x="5" y="0"/>
                    </a:lnTo>
                    <a:lnTo>
                      <a:pt x="5" y="0"/>
                    </a:lnTo>
                    <a:lnTo>
                      <a:pt x="10" y="0"/>
                    </a:lnTo>
                    <a:lnTo>
                      <a:pt x="10" y="0"/>
                    </a:lnTo>
                    <a:lnTo>
                      <a:pt x="15" y="0"/>
                    </a:lnTo>
                    <a:lnTo>
                      <a:pt x="15" y="0"/>
                    </a:lnTo>
                    <a:lnTo>
                      <a:pt x="21" y="0"/>
                    </a:lnTo>
                    <a:lnTo>
                      <a:pt x="21" y="0"/>
                    </a:lnTo>
                    <a:lnTo>
                      <a:pt x="26" y="0"/>
                    </a:lnTo>
                    <a:lnTo>
                      <a:pt x="26" y="0"/>
                    </a:lnTo>
                    <a:lnTo>
                      <a:pt x="31" y="0"/>
                    </a:lnTo>
                    <a:lnTo>
                      <a:pt x="31" y="0"/>
                    </a:lnTo>
                    <a:lnTo>
                      <a:pt x="36" y="4"/>
                    </a:lnTo>
                    <a:lnTo>
                      <a:pt x="41" y="4"/>
                    </a:lnTo>
                    <a:lnTo>
                      <a:pt x="41" y="4"/>
                    </a:lnTo>
                    <a:lnTo>
                      <a:pt x="46" y="4"/>
                    </a:lnTo>
                    <a:lnTo>
                      <a:pt x="46" y="4"/>
                    </a:lnTo>
                    <a:lnTo>
                      <a:pt x="51" y="4"/>
                    </a:lnTo>
                    <a:lnTo>
                      <a:pt x="51" y="4"/>
                    </a:lnTo>
                    <a:lnTo>
                      <a:pt x="56" y="4"/>
                    </a:lnTo>
                    <a:lnTo>
                      <a:pt x="56" y="4"/>
                    </a:lnTo>
                    <a:lnTo>
                      <a:pt x="61" y="4"/>
                    </a:lnTo>
                    <a:lnTo>
                      <a:pt x="61" y="4"/>
                    </a:lnTo>
                    <a:lnTo>
                      <a:pt x="66" y="4"/>
                    </a:lnTo>
                    <a:lnTo>
                      <a:pt x="66" y="4"/>
                    </a:lnTo>
                    <a:lnTo>
                      <a:pt x="72" y="4"/>
                    </a:lnTo>
                    <a:lnTo>
                      <a:pt x="72" y="4"/>
                    </a:lnTo>
                    <a:lnTo>
                      <a:pt x="77" y="4"/>
                    </a:lnTo>
                    <a:lnTo>
                      <a:pt x="77" y="4"/>
                    </a:lnTo>
                    <a:lnTo>
                      <a:pt x="82" y="4"/>
                    </a:lnTo>
                    <a:lnTo>
                      <a:pt x="82" y="4"/>
                    </a:lnTo>
                    <a:lnTo>
                      <a:pt x="87" y="4"/>
                    </a:lnTo>
                    <a:lnTo>
                      <a:pt x="87" y="4"/>
                    </a:lnTo>
                    <a:lnTo>
                      <a:pt x="92" y="4"/>
                    </a:lnTo>
                    <a:lnTo>
                      <a:pt x="92" y="4"/>
                    </a:lnTo>
                    <a:lnTo>
                      <a:pt x="97" y="4"/>
                    </a:lnTo>
                    <a:lnTo>
                      <a:pt x="97" y="4"/>
                    </a:lnTo>
                    <a:lnTo>
                      <a:pt x="102" y="4"/>
                    </a:lnTo>
                    <a:lnTo>
                      <a:pt x="102" y="4"/>
                    </a:lnTo>
                    <a:lnTo>
                      <a:pt x="107" y="4"/>
                    </a:lnTo>
                    <a:lnTo>
                      <a:pt x="112" y="4"/>
                    </a:lnTo>
                  </a:path>
                </a:pathLst>
              </a:custGeom>
              <a:noFill/>
              <a:ln w="0">
                <a:solidFill>
                  <a:srgbClr val="000000"/>
                </a:solidFill>
                <a:prstDash val="solid"/>
                <a:round/>
                <a:headEnd/>
                <a:tailEnd/>
              </a:ln>
            </p:spPr>
            <p:txBody>
              <a:bodyPr/>
              <a:lstStyle/>
              <a:p>
                <a:endParaRPr lang="ja-JP" altLang="en-US"/>
              </a:p>
            </p:txBody>
          </p:sp>
        </p:grpSp>
        <p:grpSp>
          <p:nvGrpSpPr>
            <p:cNvPr id="2" name="Group 31"/>
            <p:cNvGrpSpPr>
              <a:grpSpLocks/>
            </p:cNvGrpSpPr>
            <p:nvPr/>
          </p:nvGrpSpPr>
          <p:grpSpPr bwMode="auto">
            <a:xfrm>
              <a:off x="468313" y="5286388"/>
              <a:ext cx="8050212" cy="1593851"/>
              <a:chOff x="295" y="2886"/>
              <a:chExt cx="5071" cy="1004"/>
            </a:xfrm>
          </p:grpSpPr>
          <p:pic>
            <p:nvPicPr>
              <p:cNvPr id="29711" name="Picture 15"/>
              <p:cNvPicPr preferRelativeResize="0">
                <a:picLocks noChangeArrowheads="1"/>
              </p:cNvPicPr>
              <p:nvPr/>
            </p:nvPicPr>
            <p:blipFill>
              <a:blip r:embed="rId6"/>
              <a:srcRect/>
              <a:stretch>
                <a:fillRect/>
              </a:stretch>
            </p:blipFill>
            <p:spPr bwMode="auto">
              <a:xfrm>
                <a:off x="295" y="2886"/>
                <a:ext cx="2561" cy="805"/>
              </a:xfrm>
              <a:prstGeom prst="rect">
                <a:avLst/>
              </a:prstGeom>
              <a:noFill/>
              <a:ln>
                <a:noFill/>
              </a:ln>
              <a:effectLst/>
            </p:spPr>
          </p:pic>
          <p:pic>
            <p:nvPicPr>
              <p:cNvPr id="29713" name="Picture 17"/>
              <p:cNvPicPr preferRelativeResize="0">
                <a:picLocks noChangeArrowheads="1"/>
              </p:cNvPicPr>
              <p:nvPr/>
            </p:nvPicPr>
            <p:blipFill>
              <a:blip r:embed="rId7"/>
              <a:srcRect/>
              <a:stretch>
                <a:fillRect/>
              </a:stretch>
            </p:blipFill>
            <p:spPr bwMode="auto">
              <a:xfrm>
                <a:off x="2821" y="2886"/>
                <a:ext cx="2545" cy="808"/>
              </a:xfrm>
              <a:prstGeom prst="rect">
                <a:avLst/>
              </a:prstGeom>
              <a:noFill/>
              <a:ln>
                <a:noFill/>
              </a:ln>
              <a:effectLst/>
            </p:spPr>
          </p:pic>
          <p:sp>
            <p:nvSpPr>
              <p:cNvPr id="29716" name="Text Box 20"/>
              <p:cNvSpPr txBox="1">
                <a:spLocks noChangeArrowheads="1"/>
              </p:cNvSpPr>
              <p:nvPr/>
            </p:nvSpPr>
            <p:spPr bwMode="auto">
              <a:xfrm>
                <a:off x="964" y="3659"/>
                <a:ext cx="1509" cy="231"/>
              </a:xfrm>
              <a:prstGeom prst="rect">
                <a:avLst/>
              </a:prstGeom>
              <a:noFill/>
              <a:ln w="9525">
                <a:noFill/>
                <a:miter lim="800000"/>
                <a:headEnd/>
                <a:tailEnd/>
              </a:ln>
              <a:effectLst/>
            </p:spPr>
            <p:txBody>
              <a:bodyPr>
                <a:spAutoFit/>
              </a:bodyPr>
              <a:lstStyle/>
              <a:p>
                <a:pPr>
                  <a:spcBef>
                    <a:spcPct val="50000"/>
                  </a:spcBef>
                </a:pPr>
                <a:r>
                  <a:rPr lang="en-US" altLang="ja-JP" dirty="0" smtClean="0"/>
                  <a:t>eyes closed </a:t>
                </a:r>
                <a:r>
                  <a:rPr lang="en-US" altLang="ja-JP" dirty="0"/>
                  <a:t>0-10sec</a:t>
                </a:r>
              </a:p>
            </p:txBody>
          </p:sp>
          <p:sp>
            <p:nvSpPr>
              <p:cNvPr id="29717" name="Text Box 21"/>
              <p:cNvSpPr txBox="1">
                <a:spLocks noChangeArrowheads="1"/>
              </p:cNvSpPr>
              <p:nvPr/>
            </p:nvSpPr>
            <p:spPr bwMode="auto">
              <a:xfrm>
                <a:off x="3443" y="3645"/>
                <a:ext cx="1614" cy="231"/>
              </a:xfrm>
              <a:prstGeom prst="rect">
                <a:avLst/>
              </a:prstGeom>
              <a:noFill/>
              <a:ln w="9525">
                <a:noFill/>
                <a:miter lim="800000"/>
                <a:headEnd/>
                <a:tailEnd/>
              </a:ln>
              <a:effectLst/>
            </p:spPr>
            <p:txBody>
              <a:bodyPr>
                <a:spAutoFit/>
              </a:bodyPr>
              <a:lstStyle/>
              <a:p>
                <a:pPr algn="l">
                  <a:spcBef>
                    <a:spcPct val="50000"/>
                  </a:spcBef>
                </a:pPr>
                <a:r>
                  <a:rPr lang="en-US" altLang="ja-JP" dirty="0" smtClean="0"/>
                  <a:t>eyes opened </a:t>
                </a:r>
                <a:r>
                  <a:rPr lang="en-US" altLang="ja-JP" dirty="0"/>
                  <a:t>0-10sec</a:t>
                </a:r>
              </a:p>
            </p:txBody>
          </p:sp>
        </p:grpSp>
      </p:grpSp>
      <p:sp>
        <p:nvSpPr>
          <p:cNvPr id="154" name="正方形/長方形 153"/>
          <p:cNvSpPr/>
          <p:nvPr/>
        </p:nvSpPr>
        <p:spPr>
          <a:xfrm>
            <a:off x="3786182" y="3929066"/>
            <a:ext cx="1630575" cy="400110"/>
          </a:xfrm>
          <a:prstGeom prst="rect">
            <a:avLst/>
          </a:prstGeom>
        </p:spPr>
        <p:txBody>
          <a:bodyPr wrap="none">
            <a:spAutoFit/>
          </a:bodyPr>
          <a:lstStyle/>
          <a:p>
            <a:r>
              <a:rPr lang="en-US" altLang="ja-JP" sz="2000" b="1" dirty="0" smtClean="0">
                <a:solidFill>
                  <a:schemeClr val="tx1">
                    <a:lumMod val="65000"/>
                    <a:lumOff val="35000"/>
                  </a:schemeClr>
                </a:solidFill>
              </a:rPr>
              <a:t> 103ch, 0-2.5s</a:t>
            </a:r>
            <a:endParaRPr lang="ja-JP" altLang="en-US" sz="2000" b="1" dirty="0">
              <a:solidFill>
                <a:schemeClr val="tx1">
                  <a:lumMod val="65000"/>
                  <a:lumOff val="35000"/>
                </a:schemeClr>
              </a:solidFill>
            </a:endParaRPr>
          </a:p>
        </p:txBody>
      </p:sp>
      <p:sp>
        <p:nvSpPr>
          <p:cNvPr id="153" name="Rectangle 12"/>
          <p:cNvSpPr txBox="1">
            <a:spLocks noChangeArrowheads="1"/>
          </p:cNvSpPr>
          <p:nvPr/>
        </p:nvSpPr>
        <p:spPr>
          <a:xfrm>
            <a:off x="428596" y="-24"/>
            <a:ext cx="8243887" cy="131445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3600" b="0" i="0" u="none" strike="noStrike" kern="1200" cap="none" spc="0" normalizeH="0" baseline="0" noProof="0" dirty="0" smtClean="0">
                <a:ln>
                  <a:noFill/>
                </a:ln>
                <a:solidFill>
                  <a:schemeClr val="tx1"/>
                </a:solidFill>
                <a:effectLst/>
                <a:uLnTx/>
                <a:uFillTx/>
                <a:latin typeface="+mj-lt"/>
                <a:ea typeface="+mj-ea"/>
                <a:cs typeface="+mj-cs"/>
              </a:rPr>
              <a:t>comparison of the rhythms appearing at different mental states of subject </a:t>
            </a:r>
            <a:r>
              <a:rPr kumimoji="1" lang="en-US" altLang="ja-JP" sz="3600" b="0" i="0" u="none" strike="noStrike" kern="1200" cap="none" spc="0" normalizeH="0" baseline="0" noProof="0" dirty="0" err="1" smtClean="0">
                <a:ln>
                  <a:noFill/>
                </a:ln>
                <a:solidFill>
                  <a:schemeClr val="tx1"/>
                </a:solidFill>
                <a:effectLst/>
                <a:uLnTx/>
                <a:uFillTx/>
                <a:latin typeface="+mj-lt"/>
                <a:ea typeface="+mj-ea"/>
                <a:cs typeface="+mj-cs"/>
              </a:rPr>
              <a:t>yi</a:t>
            </a:r>
            <a:endParaRPr kumimoji="1" lang="en-US" altLang="ja-JP"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155" name="正方形/長方形 154"/>
          <p:cNvSpPr/>
          <p:nvPr/>
        </p:nvSpPr>
        <p:spPr>
          <a:xfrm>
            <a:off x="571472" y="4774180"/>
            <a:ext cx="1257588" cy="369332"/>
          </a:xfrm>
          <a:prstGeom prst="rect">
            <a:avLst/>
          </a:prstGeom>
        </p:spPr>
        <p:txBody>
          <a:bodyPr wrap="none">
            <a:spAutoFit/>
          </a:bodyPr>
          <a:lstStyle/>
          <a:p>
            <a:r>
              <a:rPr lang="en-US" altLang="ja-JP" dirty="0" smtClean="0"/>
              <a:t>eyes closed</a:t>
            </a:r>
            <a:endParaRPr lang="ja-JP" altLang="en-US" dirty="0"/>
          </a:p>
        </p:txBody>
      </p:sp>
      <p:sp>
        <p:nvSpPr>
          <p:cNvPr id="156" name="正方形/長方形 155"/>
          <p:cNvSpPr/>
          <p:nvPr/>
        </p:nvSpPr>
        <p:spPr>
          <a:xfrm>
            <a:off x="4500562" y="4759818"/>
            <a:ext cx="1505605" cy="400110"/>
          </a:xfrm>
          <a:prstGeom prst="rect">
            <a:avLst/>
          </a:prstGeom>
        </p:spPr>
        <p:txBody>
          <a:bodyPr wrap="none">
            <a:spAutoFit/>
          </a:bodyPr>
          <a:lstStyle/>
          <a:p>
            <a:r>
              <a:rPr lang="en-US" altLang="ja-JP" sz="2000" dirty="0" smtClean="0">
                <a:solidFill>
                  <a:prstClr val="black"/>
                </a:solidFill>
              </a:rPr>
              <a:t>eyes opened</a:t>
            </a:r>
            <a:endParaRPr lang="ja-JP" altLang="en-US"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214290"/>
            <a:ext cx="9144000" cy="692150"/>
          </a:xfrm>
        </p:spPr>
        <p:txBody>
          <a:bodyPr>
            <a:noAutofit/>
          </a:bodyPr>
          <a:lstStyle/>
          <a:p>
            <a:pPr eaLnBrk="1" hangingPunct="1"/>
            <a:r>
              <a:rPr lang="en-US" altLang="ja-JP" sz="2800" dirty="0" smtClean="0"/>
              <a:t>frequency spectrum of another subject mm, 22 healthy male</a:t>
            </a:r>
          </a:p>
        </p:txBody>
      </p:sp>
      <p:grpSp>
        <p:nvGrpSpPr>
          <p:cNvPr id="20" name="グループ化 19"/>
          <p:cNvGrpSpPr/>
          <p:nvPr/>
        </p:nvGrpSpPr>
        <p:grpSpPr>
          <a:xfrm>
            <a:off x="-106809" y="1411289"/>
            <a:ext cx="9174225" cy="4589479"/>
            <a:chOff x="-101631" y="1071546"/>
            <a:chExt cx="9102787" cy="4589479"/>
          </a:xfrm>
        </p:grpSpPr>
        <p:grpSp>
          <p:nvGrpSpPr>
            <p:cNvPr id="2" name="Group 26"/>
            <p:cNvGrpSpPr>
              <a:grpSpLocks/>
            </p:cNvGrpSpPr>
            <p:nvPr/>
          </p:nvGrpSpPr>
          <p:grpSpPr bwMode="auto">
            <a:xfrm>
              <a:off x="856924" y="1595527"/>
              <a:ext cx="8144232" cy="4065498"/>
              <a:chOff x="480" y="1115"/>
              <a:chExt cx="5222" cy="2210"/>
            </a:xfrm>
          </p:grpSpPr>
          <p:pic>
            <p:nvPicPr>
              <p:cNvPr id="15377" name="Picture 29"/>
              <p:cNvPicPr>
                <a:picLocks noChangeAspect="1" noChangeArrowheads="1"/>
              </p:cNvPicPr>
              <p:nvPr/>
            </p:nvPicPr>
            <p:blipFill>
              <a:blip r:embed="rId3"/>
              <a:srcRect/>
              <a:stretch>
                <a:fillRect/>
              </a:stretch>
            </p:blipFill>
            <p:spPr bwMode="auto">
              <a:xfrm>
                <a:off x="2220" y="1121"/>
                <a:ext cx="1735" cy="1058"/>
              </a:xfrm>
              <a:prstGeom prst="rect">
                <a:avLst/>
              </a:prstGeom>
              <a:noFill/>
              <a:ln w="9525">
                <a:noFill/>
                <a:miter lim="800000"/>
                <a:headEnd/>
                <a:tailEnd/>
              </a:ln>
            </p:spPr>
          </p:pic>
          <p:pic>
            <p:nvPicPr>
              <p:cNvPr id="15375" name="Picture 27"/>
              <p:cNvPicPr>
                <a:picLocks noChangeAspect="1" noChangeArrowheads="1"/>
              </p:cNvPicPr>
              <p:nvPr/>
            </p:nvPicPr>
            <p:blipFill>
              <a:blip r:embed="rId4"/>
              <a:srcRect/>
              <a:stretch>
                <a:fillRect/>
              </a:stretch>
            </p:blipFill>
            <p:spPr bwMode="auto">
              <a:xfrm>
                <a:off x="480" y="1115"/>
                <a:ext cx="1735" cy="1034"/>
              </a:xfrm>
              <a:prstGeom prst="rect">
                <a:avLst/>
              </a:prstGeom>
              <a:noFill/>
              <a:ln w="9525">
                <a:noFill/>
                <a:miter lim="800000"/>
                <a:headEnd/>
                <a:tailEnd/>
              </a:ln>
            </p:spPr>
          </p:pic>
          <p:pic>
            <p:nvPicPr>
              <p:cNvPr id="15376" name="Picture 28"/>
              <p:cNvPicPr>
                <a:picLocks noChangeAspect="1" noChangeArrowheads="1"/>
              </p:cNvPicPr>
              <p:nvPr/>
            </p:nvPicPr>
            <p:blipFill>
              <a:blip r:embed="rId5"/>
              <a:srcRect/>
              <a:stretch>
                <a:fillRect/>
              </a:stretch>
            </p:blipFill>
            <p:spPr bwMode="auto">
              <a:xfrm>
                <a:off x="489" y="2267"/>
                <a:ext cx="1735" cy="1029"/>
              </a:xfrm>
              <a:prstGeom prst="rect">
                <a:avLst/>
              </a:prstGeom>
              <a:noFill/>
              <a:ln w="9525">
                <a:noFill/>
                <a:miter lim="800000"/>
                <a:headEnd/>
                <a:tailEnd/>
              </a:ln>
            </p:spPr>
          </p:pic>
          <p:pic>
            <p:nvPicPr>
              <p:cNvPr id="15378" name="Picture 30"/>
              <p:cNvPicPr>
                <a:picLocks noChangeAspect="1" noChangeArrowheads="1"/>
              </p:cNvPicPr>
              <p:nvPr/>
            </p:nvPicPr>
            <p:blipFill>
              <a:blip r:embed="rId6"/>
              <a:srcRect/>
              <a:stretch>
                <a:fillRect/>
              </a:stretch>
            </p:blipFill>
            <p:spPr bwMode="auto">
              <a:xfrm>
                <a:off x="2229" y="2260"/>
                <a:ext cx="1735" cy="1058"/>
              </a:xfrm>
              <a:prstGeom prst="rect">
                <a:avLst/>
              </a:prstGeom>
              <a:noFill/>
              <a:ln w="9525">
                <a:noFill/>
                <a:miter lim="800000"/>
                <a:headEnd/>
                <a:tailEnd/>
              </a:ln>
            </p:spPr>
          </p:pic>
          <p:pic>
            <p:nvPicPr>
              <p:cNvPr id="15379" name="Picture 31"/>
              <p:cNvPicPr>
                <a:picLocks noChangeAspect="1" noChangeArrowheads="1"/>
              </p:cNvPicPr>
              <p:nvPr/>
            </p:nvPicPr>
            <p:blipFill>
              <a:blip r:embed="rId7"/>
              <a:srcRect/>
              <a:stretch>
                <a:fillRect/>
              </a:stretch>
            </p:blipFill>
            <p:spPr bwMode="auto">
              <a:xfrm>
                <a:off x="3967" y="1141"/>
                <a:ext cx="1735" cy="1010"/>
              </a:xfrm>
              <a:prstGeom prst="rect">
                <a:avLst/>
              </a:prstGeom>
              <a:noFill/>
              <a:ln w="9525">
                <a:noFill/>
                <a:miter lim="800000"/>
                <a:headEnd/>
                <a:tailEnd/>
              </a:ln>
            </p:spPr>
          </p:pic>
          <p:pic>
            <p:nvPicPr>
              <p:cNvPr id="15380" name="Picture 32"/>
              <p:cNvPicPr>
                <a:picLocks noChangeAspect="1" noChangeArrowheads="1"/>
              </p:cNvPicPr>
              <p:nvPr/>
            </p:nvPicPr>
            <p:blipFill>
              <a:blip r:embed="rId8"/>
              <a:srcRect/>
              <a:stretch>
                <a:fillRect/>
              </a:stretch>
            </p:blipFill>
            <p:spPr bwMode="auto">
              <a:xfrm>
                <a:off x="3962" y="2267"/>
                <a:ext cx="1735" cy="1058"/>
              </a:xfrm>
              <a:prstGeom prst="rect">
                <a:avLst/>
              </a:prstGeom>
              <a:noFill/>
              <a:ln w="9525">
                <a:noFill/>
                <a:miter lim="800000"/>
                <a:headEnd/>
                <a:tailEnd/>
              </a:ln>
            </p:spPr>
          </p:pic>
        </p:grpSp>
        <p:grpSp>
          <p:nvGrpSpPr>
            <p:cNvPr id="3" name="Group 75"/>
            <p:cNvGrpSpPr>
              <a:grpSpLocks/>
            </p:cNvGrpSpPr>
            <p:nvPr/>
          </p:nvGrpSpPr>
          <p:grpSpPr bwMode="auto">
            <a:xfrm>
              <a:off x="1168400" y="1071546"/>
              <a:ext cx="7689852" cy="400050"/>
              <a:chOff x="736" y="3556"/>
              <a:chExt cx="4844" cy="252"/>
            </a:xfrm>
          </p:grpSpPr>
          <p:sp>
            <p:nvSpPr>
              <p:cNvPr id="15372" name="Rectangle 36"/>
              <p:cNvSpPr>
                <a:spLocks noChangeArrowheads="1"/>
              </p:cNvSpPr>
              <p:nvPr/>
            </p:nvSpPr>
            <p:spPr bwMode="auto">
              <a:xfrm>
                <a:off x="736" y="3566"/>
                <a:ext cx="1334" cy="227"/>
              </a:xfrm>
              <a:prstGeom prst="rect">
                <a:avLst/>
              </a:prstGeom>
              <a:solidFill>
                <a:schemeClr val="bg1">
                  <a:alpha val="0"/>
                </a:schemeClr>
              </a:solidFill>
              <a:ln w="9525">
                <a:noFill/>
                <a:miter lim="800000"/>
                <a:headEnd/>
                <a:tailEnd/>
              </a:ln>
            </p:spPr>
            <p:txBody>
              <a:bodyPr wrap="none" anchor="ctr"/>
              <a:lstStyle/>
              <a:p>
                <a:pPr algn="ctr"/>
                <a:r>
                  <a:rPr lang="en-US" altLang="ja-JP" dirty="0" smtClean="0">
                    <a:solidFill>
                      <a:schemeClr val="tx1">
                        <a:lumMod val="75000"/>
                        <a:lumOff val="25000"/>
                      </a:schemeClr>
                    </a:solidFill>
                    <a:ea typeface="ＭＳ Ｐ明朝" charset="-128"/>
                  </a:rPr>
                  <a:t>eyes closed at rest</a:t>
                </a:r>
                <a:endParaRPr lang="en-US" altLang="ja-JP" dirty="0">
                  <a:solidFill>
                    <a:schemeClr val="tx1">
                      <a:lumMod val="75000"/>
                      <a:lumOff val="25000"/>
                    </a:schemeClr>
                  </a:solidFill>
                  <a:ea typeface="ＭＳ Ｐ明朝" charset="-128"/>
                </a:endParaRPr>
              </a:p>
            </p:txBody>
          </p:sp>
          <p:sp>
            <p:nvSpPr>
              <p:cNvPr id="15373" name="Rectangle 37"/>
              <p:cNvSpPr>
                <a:spLocks noChangeArrowheads="1"/>
              </p:cNvSpPr>
              <p:nvPr/>
            </p:nvSpPr>
            <p:spPr bwMode="auto">
              <a:xfrm>
                <a:off x="2129" y="3566"/>
                <a:ext cx="2011" cy="237"/>
              </a:xfrm>
              <a:prstGeom prst="rect">
                <a:avLst/>
              </a:prstGeom>
              <a:solidFill>
                <a:schemeClr val="bg1">
                  <a:alpha val="0"/>
                </a:schemeClr>
              </a:solidFill>
              <a:ln w="9525">
                <a:noFill/>
                <a:miter lim="800000"/>
                <a:headEnd/>
                <a:tailEnd/>
              </a:ln>
            </p:spPr>
            <p:txBody>
              <a:bodyPr wrap="none" anchor="ctr"/>
              <a:lstStyle/>
              <a:p>
                <a:pPr algn="ctr"/>
                <a:r>
                  <a:rPr lang="en-US" altLang="ja-JP" dirty="0" smtClean="0">
                    <a:solidFill>
                      <a:schemeClr val="tx1">
                        <a:lumMod val="75000"/>
                        <a:lumOff val="25000"/>
                      </a:schemeClr>
                    </a:solidFill>
                    <a:ea typeface="ＭＳ Ｐ明朝" charset="-128"/>
                  </a:rPr>
                  <a:t>eyes opened at mental arithmetic</a:t>
                </a:r>
                <a:endParaRPr lang="en-US" altLang="ja-JP" dirty="0">
                  <a:solidFill>
                    <a:schemeClr val="tx1">
                      <a:lumMod val="75000"/>
                      <a:lumOff val="25000"/>
                    </a:schemeClr>
                  </a:solidFill>
                  <a:ea typeface="ＭＳ Ｐ明朝" charset="-128"/>
                </a:endParaRPr>
              </a:p>
            </p:txBody>
          </p:sp>
          <p:sp>
            <p:nvSpPr>
              <p:cNvPr id="15374" name="Rectangle 38"/>
              <p:cNvSpPr>
                <a:spLocks noChangeArrowheads="1"/>
              </p:cNvSpPr>
              <p:nvPr/>
            </p:nvSpPr>
            <p:spPr bwMode="auto">
              <a:xfrm>
                <a:off x="4174" y="3556"/>
                <a:ext cx="1406" cy="252"/>
              </a:xfrm>
              <a:prstGeom prst="rect">
                <a:avLst/>
              </a:prstGeom>
              <a:solidFill>
                <a:schemeClr val="bg1">
                  <a:alpha val="0"/>
                </a:schemeClr>
              </a:solidFill>
              <a:ln w="9525">
                <a:noFill/>
                <a:miter lim="800000"/>
                <a:headEnd/>
                <a:tailEnd/>
              </a:ln>
            </p:spPr>
            <p:txBody>
              <a:bodyPr wrap="none" anchor="ctr"/>
              <a:lstStyle/>
              <a:p>
                <a:pPr algn="ctr"/>
                <a:r>
                  <a:rPr lang="en-US" altLang="ja-JP" dirty="0" smtClean="0">
                    <a:solidFill>
                      <a:schemeClr val="tx1">
                        <a:lumMod val="75000"/>
                        <a:lumOff val="25000"/>
                      </a:schemeClr>
                    </a:solidFill>
                    <a:ea typeface="ＭＳ Ｐ明朝" charset="-128"/>
                  </a:rPr>
                  <a:t>eyes opened at rest</a:t>
                </a:r>
                <a:endParaRPr lang="en-US" altLang="ja-JP" dirty="0">
                  <a:solidFill>
                    <a:schemeClr val="tx1">
                      <a:lumMod val="75000"/>
                      <a:lumOff val="25000"/>
                    </a:schemeClr>
                  </a:solidFill>
                  <a:ea typeface="ＭＳ Ｐ明朝" charset="-128"/>
                </a:endParaRPr>
              </a:p>
            </p:txBody>
          </p:sp>
        </p:grpSp>
        <p:grpSp>
          <p:nvGrpSpPr>
            <p:cNvPr id="4" name="Group 72"/>
            <p:cNvGrpSpPr>
              <a:grpSpLocks/>
            </p:cNvGrpSpPr>
            <p:nvPr/>
          </p:nvGrpSpPr>
          <p:grpSpPr bwMode="auto">
            <a:xfrm>
              <a:off x="-101631" y="2071678"/>
              <a:ext cx="1152525" cy="2860675"/>
              <a:chOff x="-84" y="527"/>
              <a:chExt cx="726" cy="1802"/>
            </a:xfrm>
          </p:grpSpPr>
          <p:sp>
            <p:nvSpPr>
              <p:cNvPr id="15367" name="Rectangle 33"/>
              <p:cNvSpPr>
                <a:spLocks noChangeArrowheads="1"/>
              </p:cNvSpPr>
              <p:nvPr/>
            </p:nvSpPr>
            <p:spPr bwMode="auto">
              <a:xfrm>
                <a:off x="64" y="944"/>
                <a:ext cx="402" cy="233"/>
              </a:xfrm>
              <a:prstGeom prst="rect">
                <a:avLst/>
              </a:prstGeom>
              <a:noFill/>
              <a:ln w="9525">
                <a:noFill/>
                <a:miter lim="800000"/>
                <a:headEnd/>
                <a:tailEnd/>
              </a:ln>
            </p:spPr>
            <p:txBody>
              <a:bodyPr wrap="none">
                <a:spAutoFit/>
              </a:bodyPr>
              <a:lstStyle/>
              <a:p>
                <a:r>
                  <a:rPr lang="en-US" altLang="ja-JP" dirty="0">
                    <a:solidFill>
                      <a:schemeClr val="tx1">
                        <a:lumMod val="75000"/>
                        <a:lumOff val="25000"/>
                      </a:schemeClr>
                    </a:solidFill>
                  </a:rPr>
                  <a:t>30ch</a:t>
                </a:r>
              </a:p>
            </p:txBody>
          </p:sp>
          <p:sp>
            <p:nvSpPr>
              <p:cNvPr id="15368" name="Rectangle 34"/>
              <p:cNvSpPr>
                <a:spLocks noChangeArrowheads="1"/>
              </p:cNvSpPr>
              <p:nvPr/>
            </p:nvSpPr>
            <p:spPr bwMode="auto">
              <a:xfrm>
                <a:off x="64" y="2096"/>
                <a:ext cx="402" cy="233"/>
              </a:xfrm>
              <a:prstGeom prst="rect">
                <a:avLst/>
              </a:prstGeom>
              <a:noFill/>
              <a:ln w="9525">
                <a:noFill/>
                <a:miter lim="800000"/>
                <a:headEnd/>
                <a:tailEnd/>
              </a:ln>
            </p:spPr>
            <p:txBody>
              <a:bodyPr wrap="none">
                <a:spAutoFit/>
              </a:bodyPr>
              <a:lstStyle/>
              <a:p>
                <a:r>
                  <a:rPr lang="en-US" altLang="ja-JP">
                    <a:solidFill>
                      <a:schemeClr val="tx1">
                        <a:lumMod val="75000"/>
                        <a:lumOff val="25000"/>
                      </a:schemeClr>
                    </a:solidFill>
                  </a:rPr>
                  <a:t>94ch</a:t>
                </a:r>
              </a:p>
            </p:txBody>
          </p:sp>
          <p:grpSp>
            <p:nvGrpSpPr>
              <p:cNvPr id="5" name="Group 39"/>
              <p:cNvGrpSpPr>
                <a:grpSpLocks/>
              </p:cNvGrpSpPr>
              <p:nvPr/>
            </p:nvGrpSpPr>
            <p:grpSpPr bwMode="auto">
              <a:xfrm>
                <a:off x="-84" y="527"/>
                <a:ext cx="726" cy="1412"/>
                <a:chOff x="-29" y="527"/>
                <a:chExt cx="460" cy="1396"/>
              </a:xfrm>
            </p:grpSpPr>
            <p:sp>
              <p:nvSpPr>
                <p:cNvPr id="15370" name="Text Box 40"/>
                <p:cNvSpPr txBox="1">
                  <a:spLocks noChangeArrowheads="1"/>
                </p:cNvSpPr>
                <p:nvPr/>
              </p:nvSpPr>
              <p:spPr bwMode="auto">
                <a:xfrm>
                  <a:off x="0" y="527"/>
                  <a:ext cx="431" cy="230"/>
                </a:xfrm>
                <a:prstGeom prst="rect">
                  <a:avLst/>
                </a:prstGeom>
                <a:noFill/>
                <a:ln w="9525">
                  <a:noFill/>
                  <a:miter lim="800000"/>
                  <a:headEnd/>
                  <a:tailEnd/>
                </a:ln>
              </p:spPr>
              <p:txBody>
                <a:bodyPr>
                  <a:spAutoFit/>
                </a:bodyPr>
                <a:lstStyle/>
                <a:p>
                  <a:pPr algn="ctr">
                    <a:spcBef>
                      <a:spcPct val="50000"/>
                    </a:spcBef>
                  </a:pPr>
                  <a:r>
                    <a:rPr lang="en-US" altLang="ja-JP" dirty="0" smtClean="0">
                      <a:solidFill>
                        <a:schemeClr val="tx1">
                          <a:lumMod val="75000"/>
                          <a:lumOff val="25000"/>
                        </a:schemeClr>
                      </a:solidFill>
                    </a:rPr>
                    <a:t>frontal</a:t>
                  </a:r>
                  <a:endParaRPr lang="en-US" altLang="ja-JP" dirty="0">
                    <a:solidFill>
                      <a:schemeClr val="tx1">
                        <a:lumMod val="75000"/>
                        <a:lumOff val="25000"/>
                      </a:schemeClr>
                    </a:solidFill>
                  </a:endParaRPr>
                </a:p>
              </p:txBody>
            </p:sp>
            <p:sp>
              <p:nvSpPr>
                <p:cNvPr id="15371" name="Text Box 41"/>
                <p:cNvSpPr txBox="1">
                  <a:spLocks noChangeArrowheads="1"/>
                </p:cNvSpPr>
                <p:nvPr/>
              </p:nvSpPr>
              <p:spPr bwMode="auto">
                <a:xfrm>
                  <a:off x="-29" y="1693"/>
                  <a:ext cx="431" cy="230"/>
                </a:xfrm>
                <a:prstGeom prst="rect">
                  <a:avLst/>
                </a:prstGeom>
                <a:noFill/>
                <a:ln w="9525">
                  <a:noFill/>
                  <a:miter lim="800000"/>
                  <a:headEnd/>
                  <a:tailEnd/>
                </a:ln>
              </p:spPr>
              <p:txBody>
                <a:bodyPr>
                  <a:spAutoFit/>
                </a:bodyPr>
                <a:lstStyle/>
                <a:p>
                  <a:pPr algn="ctr">
                    <a:spcBef>
                      <a:spcPct val="50000"/>
                    </a:spcBef>
                  </a:pPr>
                  <a:r>
                    <a:rPr lang="en-US" altLang="ja-JP" dirty="0">
                      <a:solidFill>
                        <a:schemeClr val="tx1">
                          <a:lumMod val="75000"/>
                          <a:lumOff val="25000"/>
                        </a:schemeClr>
                      </a:solidFill>
                    </a:rPr>
                    <a:t>occipital </a:t>
                  </a:r>
                </a:p>
              </p:txBody>
            </p:sp>
          </p:grpSp>
        </p:gr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179388" y="260350"/>
            <a:ext cx="8604250" cy="1647825"/>
          </a:xfrm>
          <a:prstGeom prst="rect">
            <a:avLst/>
          </a:prstGeom>
          <a:noFill/>
          <a:ln w="9525">
            <a:noFill/>
            <a:miter lim="800000"/>
            <a:headEnd/>
            <a:tailEnd/>
          </a:ln>
        </p:spPr>
        <p:txBody>
          <a:bodyPr anchor="ctr"/>
          <a:lstStyle/>
          <a:p>
            <a:pPr algn="ctr"/>
            <a:r>
              <a:rPr lang="en-US" altLang="ja-JP" sz="3200" dirty="0" smtClean="0">
                <a:solidFill>
                  <a:schemeClr val="tx1">
                    <a:lumMod val="85000"/>
                    <a:lumOff val="15000"/>
                  </a:schemeClr>
                </a:solidFill>
              </a:rPr>
              <a:t>magnetic vectors at 61 positions over scalp under different consciousness</a:t>
            </a:r>
            <a:r>
              <a:rPr lang="ja-JP" altLang="en-US" sz="3200" dirty="0" smtClean="0">
                <a:solidFill>
                  <a:schemeClr val="tx1">
                    <a:lumMod val="85000"/>
                    <a:lumOff val="15000"/>
                  </a:schemeClr>
                </a:solidFill>
              </a:rPr>
              <a:t> </a:t>
            </a:r>
            <a:r>
              <a:rPr lang="en-US" altLang="ja-JP" sz="3200" dirty="0" smtClean="0">
                <a:solidFill>
                  <a:schemeClr val="tx1">
                    <a:lumMod val="85000"/>
                    <a:lumOff val="15000"/>
                  </a:schemeClr>
                </a:solidFill>
              </a:rPr>
              <a:t>states</a:t>
            </a:r>
            <a:r>
              <a:rPr lang="ja-JP" altLang="en-US" sz="3200" dirty="0">
                <a:solidFill>
                  <a:schemeClr val="tx1">
                    <a:lumMod val="85000"/>
                    <a:lumOff val="15000"/>
                  </a:schemeClr>
                </a:solidFill>
              </a:rPr>
              <a:t>　　　　　　</a:t>
            </a:r>
          </a:p>
        </p:txBody>
      </p:sp>
      <p:graphicFrame>
        <p:nvGraphicFramePr>
          <p:cNvPr id="2050" name="Rectangle 12"/>
          <p:cNvGraphicFramePr>
            <a:graphicFrameLocks/>
          </p:cNvGraphicFramePr>
          <p:nvPr/>
        </p:nvGraphicFramePr>
        <p:xfrm>
          <a:off x="215900" y="2060575"/>
          <a:ext cx="4032250" cy="1223963"/>
        </p:xfrm>
        <a:graphic>
          <a:graphicData uri="http://schemas.openxmlformats.org/presentationml/2006/ole">
            <p:oleObj spid="_x0000_s123906" name="数式" r:id="rId4" imgW="0" imgH="0" progId="Equation.3">
              <p:embed/>
            </p:oleObj>
          </a:graphicData>
        </a:graphic>
      </p:graphicFrame>
      <p:sp>
        <p:nvSpPr>
          <p:cNvPr id="2056" name="Text Box 20"/>
          <p:cNvSpPr txBox="1">
            <a:spLocks noChangeArrowheads="1"/>
          </p:cNvSpPr>
          <p:nvPr/>
        </p:nvSpPr>
        <p:spPr bwMode="auto">
          <a:xfrm>
            <a:off x="5508625" y="6548438"/>
            <a:ext cx="3600450" cy="336550"/>
          </a:xfrm>
          <a:prstGeom prst="rect">
            <a:avLst/>
          </a:prstGeom>
          <a:noFill/>
          <a:ln w="9525">
            <a:noFill/>
            <a:miter lim="800000"/>
            <a:headEnd/>
            <a:tailEnd/>
          </a:ln>
        </p:spPr>
        <p:txBody>
          <a:bodyPr>
            <a:spAutoFit/>
          </a:bodyPr>
          <a:lstStyle/>
          <a:p>
            <a:pPr>
              <a:spcBef>
                <a:spcPct val="50000"/>
              </a:spcBef>
            </a:pPr>
            <a:r>
              <a:rPr lang="en-US" altLang="ja-JP" sz="1600" dirty="0">
                <a:solidFill>
                  <a:schemeClr val="tx1">
                    <a:lumMod val="65000"/>
                    <a:lumOff val="35000"/>
                  </a:schemeClr>
                </a:solidFill>
              </a:rPr>
              <a:t>Subject </a:t>
            </a:r>
            <a:r>
              <a:rPr lang="en-US" altLang="ja-JP" sz="1600" dirty="0" smtClean="0">
                <a:solidFill>
                  <a:schemeClr val="tx1">
                    <a:lumMod val="65000"/>
                    <a:lumOff val="35000"/>
                  </a:schemeClr>
                </a:solidFill>
              </a:rPr>
              <a:t>mm 22, healthy male </a:t>
            </a:r>
            <a:endParaRPr lang="en-US" altLang="ja-JP" sz="1600" dirty="0">
              <a:solidFill>
                <a:schemeClr val="tx1">
                  <a:lumMod val="65000"/>
                  <a:lumOff val="35000"/>
                </a:schemeClr>
              </a:solidFill>
            </a:endParaRPr>
          </a:p>
        </p:txBody>
      </p:sp>
      <p:grpSp>
        <p:nvGrpSpPr>
          <p:cNvPr id="4" name="Group 34"/>
          <p:cNvGrpSpPr>
            <a:grpSpLocks/>
          </p:cNvGrpSpPr>
          <p:nvPr/>
        </p:nvGrpSpPr>
        <p:grpSpPr bwMode="auto">
          <a:xfrm>
            <a:off x="500034" y="2840036"/>
            <a:ext cx="8181658" cy="303212"/>
            <a:chOff x="331" y="3738"/>
            <a:chExt cx="4831" cy="191"/>
          </a:xfrm>
        </p:grpSpPr>
        <p:sp>
          <p:nvSpPr>
            <p:cNvPr id="2070" name="Rectangle 22"/>
            <p:cNvSpPr>
              <a:spLocks noChangeArrowheads="1"/>
            </p:cNvSpPr>
            <p:nvPr/>
          </p:nvSpPr>
          <p:spPr bwMode="auto">
            <a:xfrm>
              <a:off x="331" y="3748"/>
              <a:ext cx="1225" cy="181"/>
            </a:xfrm>
            <a:prstGeom prst="rect">
              <a:avLst/>
            </a:prstGeom>
            <a:solidFill>
              <a:schemeClr val="bg1"/>
            </a:solidFill>
            <a:ln w="9525">
              <a:noFill/>
              <a:miter lim="800000"/>
              <a:headEnd/>
              <a:tailEnd/>
            </a:ln>
          </p:spPr>
          <p:txBody>
            <a:bodyPr wrap="none" anchor="ctr"/>
            <a:lstStyle/>
            <a:p>
              <a:pPr algn="ctr"/>
              <a:r>
                <a:rPr lang="en-US" altLang="ja-JP" sz="2000" b="1" dirty="0" smtClean="0">
                  <a:solidFill>
                    <a:schemeClr val="tx1">
                      <a:lumMod val="65000"/>
                      <a:lumOff val="35000"/>
                    </a:schemeClr>
                  </a:solidFill>
                </a:rPr>
                <a:t>eyes </a:t>
              </a:r>
              <a:r>
                <a:rPr lang="en-US" altLang="ja-JP" sz="2000" b="1" dirty="0" err="1" smtClean="0">
                  <a:solidFill>
                    <a:schemeClr val="tx1">
                      <a:lumMod val="65000"/>
                      <a:lumOff val="35000"/>
                    </a:schemeClr>
                  </a:solidFill>
                </a:rPr>
                <a:t>crosed</a:t>
              </a:r>
              <a:r>
                <a:rPr lang="en-US" altLang="ja-JP" sz="2000" b="1" dirty="0" smtClean="0">
                  <a:solidFill>
                    <a:schemeClr val="tx1">
                      <a:lumMod val="65000"/>
                      <a:lumOff val="35000"/>
                    </a:schemeClr>
                  </a:solidFill>
                </a:rPr>
                <a:t> at rest</a:t>
              </a:r>
              <a:endParaRPr lang="en-US" altLang="ja-JP" sz="2000" dirty="0">
                <a:solidFill>
                  <a:schemeClr val="tx1">
                    <a:lumMod val="65000"/>
                    <a:lumOff val="35000"/>
                  </a:schemeClr>
                </a:solidFill>
                <a:ea typeface="ＭＳ Ｐ明朝" charset="-128"/>
              </a:endParaRPr>
            </a:p>
          </p:txBody>
        </p:sp>
        <p:sp>
          <p:nvSpPr>
            <p:cNvPr id="2071" name="Rectangle 23"/>
            <p:cNvSpPr>
              <a:spLocks noChangeArrowheads="1"/>
            </p:cNvSpPr>
            <p:nvPr/>
          </p:nvSpPr>
          <p:spPr bwMode="auto">
            <a:xfrm>
              <a:off x="1607" y="3738"/>
              <a:ext cx="1905" cy="181"/>
            </a:xfrm>
            <a:prstGeom prst="rect">
              <a:avLst/>
            </a:prstGeom>
            <a:solidFill>
              <a:schemeClr val="bg1"/>
            </a:solidFill>
            <a:ln w="9525">
              <a:noFill/>
              <a:miter lim="800000"/>
              <a:headEnd/>
              <a:tailEnd/>
            </a:ln>
          </p:spPr>
          <p:txBody>
            <a:bodyPr wrap="none" anchor="ctr"/>
            <a:lstStyle/>
            <a:p>
              <a:r>
                <a:rPr lang="en-US" altLang="ja-JP" sz="2000" b="1" dirty="0" smtClean="0">
                  <a:solidFill>
                    <a:schemeClr val="tx1">
                      <a:lumMod val="65000"/>
                      <a:lumOff val="35000"/>
                    </a:schemeClr>
                  </a:solidFill>
                </a:rPr>
                <a:t>eyes opened at mental arithmetic  </a:t>
              </a:r>
              <a:endParaRPr lang="en-US" altLang="ja-JP" sz="2000" b="1" dirty="0">
                <a:solidFill>
                  <a:schemeClr val="tx1">
                    <a:lumMod val="65000"/>
                    <a:lumOff val="35000"/>
                  </a:schemeClr>
                </a:solidFill>
              </a:endParaRPr>
            </a:p>
          </p:txBody>
        </p:sp>
        <p:sp>
          <p:nvSpPr>
            <p:cNvPr id="2072" name="Rectangle 24"/>
            <p:cNvSpPr>
              <a:spLocks noChangeArrowheads="1"/>
            </p:cNvSpPr>
            <p:nvPr/>
          </p:nvSpPr>
          <p:spPr bwMode="auto">
            <a:xfrm>
              <a:off x="3801" y="3748"/>
              <a:ext cx="1361" cy="136"/>
            </a:xfrm>
            <a:prstGeom prst="rect">
              <a:avLst/>
            </a:prstGeom>
            <a:solidFill>
              <a:schemeClr val="bg1"/>
            </a:solidFill>
            <a:ln w="9525">
              <a:noFill/>
              <a:miter lim="800000"/>
              <a:headEnd/>
              <a:tailEnd/>
            </a:ln>
          </p:spPr>
          <p:txBody>
            <a:bodyPr wrap="none" anchor="ctr"/>
            <a:lstStyle/>
            <a:p>
              <a:r>
                <a:rPr lang="en-US" altLang="ja-JP" sz="2000" b="1" dirty="0" smtClean="0">
                  <a:solidFill>
                    <a:schemeClr val="tx1">
                      <a:lumMod val="65000"/>
                      <a:lumOff val="35000"/>
                    </a:schemeClr>
                  </a:solidFill>
                </a:rPr>
                <a:t>eyes opened at rest</a:t>
              </a:r>
              <a:endParaRPr lang="en-US" altLang="ja-JP" sz="2000" b="1" dirty="0">
                <a:solidFill>
                  <a:schemeClr val="tx1">
                    <a:lumMod val="65000"/>
                    <a:lumOff val="35000"/>
                  </a:schemeClr>
                </a:solidFill>
              </a:endParaRPr>
            </a:p>
          </p:txBody>
        </p:sp>
      </p:grpSp>
      <p:grpSp>
        <p:nvGrpSpPr>
          <p:cNvPr id="27" name="グループ化 26"/>
          <p:cNvGrpSpPr/>
          <p:nvPr/>
        </p:nvGrpSpPr>
        <p:grpSpPr>
          <a:xfrm>
            <a:off x="250825" y="3324246"/>
            <a:ext cx="8372475" cy="3176588"/>
            <a:chOff x="250825" y="2844800"/>
            <a:chExt cx="8372475" cy="3176588"/>
          </a:xfrm>
        </p:grpSpPr>
        <p:grpSp>
          <p:nvGrpSpPr>
            <p:cNvPr id="2" name="Group 26"/>
            <p:cNvGrpSpPr>
              <a:grpSpLocks/>
            </p:cNvGrpSpPr>
            <p:nvPr/>
          </p:nvGrpSpPr>
          <p:grpSpPr bwMode="auto">
            <a:xfrm>
              <a:off x="250825" y="3214686"/>
              <a:ext cx="8372475" cy="2506663"/>
              <a:chOff x="10" y="2023"/>
              <a:chExt cx="5274" cy="1579"/>
            </a:xfrm>
          </p:grpSpPr>
          <p:pic>
            <p:nvPicPr>
              <p:cNvPr id="2075" name="Picture 6"/>
              <p:cNvPicPr>
                <a:picLocks noChangeAspect="1" noChangeArrowheads="1"/>
              </p:cNvPicPr>
              <p:nvPr/>
            </p:nvPicPr>
            <p:blipFill>
              <a:blip r:embed="rId5"/>
              <a:srcRect/>
              <a:stretch>
                <a:fillRect/>
              </a:stretch>
            </p:blipFill>
            <p:spPr bwMode="auto">
              <a:xfrm>
                <a:off x="10" y="2023"/>
                <a:ext cx="1682" cy="1565"/>
              </a:xfrm>
              <a:prstGeom prst="rect">
                <a:avLst/>
              </a:prstGeom>
              <a:noFill/>
              <a:ln w="9525">
                <a:noFill/>
                <a:miter lim="800000"/>
                <a:headEnd/>
                <a:tailEnd/>
              </a:ln>
            </p:spPr>
          </p:pic>
          <p:pic>
            <p:nvPicPr>
              <p:cNvPr id="2076" name="Picture 7"/>
              <p:cNvPicPr>
                <a:picLocks noChangeAspect="1" noChangeArrowheads="1"/>
              </p:cNvPicPr>
              <p:nvPr/>
            </p:nvPicPr>
            <p:blipFill>
              <a:blip r:embed="rId6"/>
              <a:srcRect/>
              <a:stretch>
                <a:fillRect/>
              </a:stretch>
            </p:blipFill>
            <p:spPr bwMode="auto">
              <a:xfrm>
                <a:off x="3697" y="2023"/>
                <a:ext cx="1587" cy="1577"/>
              </a:xfrm>
              <a:prstGeom prst="rect">
                <a:avLst/>
              </a:prstGeom>
              <a:noFill/>
              <a:ln w="9525">
                <a:noFill/>
                <a:miter lim="800000"/>
                <a:headEnd/>
                <a:tailEnd/>
              </a:ln>
            </p:spPr>
          </p:pic>
          <p:pic>
            <p:nvPicPr>
              <p:cNvPr id="2077" name="Picture 8"/>
              <p:cNvPicPr>
                <a:picLocks noChangeAspect="1" noChangeArrowheads="1"/>
              </p:cNvPicPr>
              <p:nvPr/>
            </p:nvPicPr>
            <p:blipFill>
              <a:blip r:embed="rId7"/>
              <a:srcRect/>
              <a:stretch>
                <a:fillRect/>
              </a:stretch>
            </p:blipFill>
            <p:spPr bwMode="auto">
              <a:xfrm>
                <a:off x="1902" y="2023"/>
                <a:ext cx="1590" cy="1579"/>
              </a:xfrm>
              <a:prstGeom prst="rect">
                <a:avLst/>
              </a:prstGeom>
              <a:noFill/>
              <a:ln w="9525">
                <a:noFill/>
                <a:miter lim="800000"/>
                <a:headEnd/>
                <a:tailEnd/>
              </a:ln>
            </p:spPr>
          </p:pic>
        </p:grpSp>
        <p:grpSp>
          <p:nvGrpSpPr>
            <p:cNvPr id="3" name="Group 16"/>
            <p:cNvGrpSpPr>
              <a:grpSpLocks/>
            </p:cNvGrpSpPr>
            <p:nvPr/>
          </p:nvGrpSpPr>
          <p:grpSpPr bwMode="auto">
            <a:xfrm>
              <a:off x="4064004" y="2844800"/>
              <a:ext cx="1079500" cy="3162300"/>
              <a:chOff x="4452" y="1475"/>
              <a:chExt cx="680" cy="1992"/>
            </a:xfrm>
          </p:grpSpPr>
          <p:sp>
            <p:nvSpPr>
              <p:cNvPr id="2073" name="Text Box 17"/>
              <p:cNvSpPr txBox="1">
                <a:spLocks noChangeArrowheads="1"/>
              </p:cNvSpPr>
              <p:nvPr/>
            </p:nvSpPr>
            <p:spPr bwMode="auto">
              <a:xfrm>
                <a:off x="4473" y="1475"/>
                <a:ext cx="659" cy="231"/>
              </a:xfrm>
              <a:prstGeom prst="rect">
                <a:avLst/>
              </a:prstGeom>
              <a:noFill/>
              <a:ln w="9525">
                <a:noFill/>
                <a:miter lim="800000"/>
                <a:headEnd/>
                <a:tailEnd/>
              </a:ln>
            </p:spPr>
            <p:txBody>
              <a:bodyPr>
                <a:spAutoFit/>
              </a:bodyPr>
              <a:lstStyle/>
              <a:p>
                <a:pPr>
                  <a:spcBef>
                    <a:spcPct val="50000"/>
                  </a:spcBef>
                </a:pPr>
                <a:r>
                  <a:rPr lang="en-US" altLang="ja-JP" dirty="0">
                    <a:solidFill>
                      <a:srgbClr val="808080"/>
                    </a:solidFill>
                  </a:rPr>
                  <a:t>frontal</a:t>
                </a:r>
              </a:p>
            </p:txBody>
          </p:sp>
          <p:sp>
            <p:nvSpPr>
              <p:cNvPr id="2074" name="Rectangle 18"/>
              <p:cNvSpPr>
                <a:spLocks noChangeArrowheads="1"/>
              </p:cNvSpPr>
              <p:nvPr/>
            </p:nvSpPr>
            <p:spPr bwMode="auto">
              <a:xfrm>
                <a:off x="4452" y="3236"/>
                <a:ext cx="636" cy="231"/>
              </a:xfrm>
              <a:prstGeom prst="rect">
                <a:avLst/>
              </a:prstGeom>
              <a:noFill/>
              <a:ln w="9525">
                <a:noFill/>
                <a:miter lim="800000"/>
                <a:headEnd/>
                <a:tailEnd/>
              </a:ln>
            </p:spPr>
            <p:txBody>
              <a:bodyPr wrap="none">
                <a:spAutoFit/>
              </a:bodyPr>
              <a:lstStyle/>
              <a:p>
                <a:pPr>
                  <a:spcBef>
                    <a:spcPct val="50000"/>
                  </a:spcBef>
                </a:pPr>
                <a:r>
                  <a:rPr lang="en-US" altLang="ja-JP">
                    <a:solidFill>
                      <a:srgbClr val="808080"/>
                    </a:solidFill>
                  </a:rPr>
                  <a:t>occipital</a:t>
                </a:r>
              </a:p>
            </p:txBody>
          </p:sp>
        </p:grpSp>
        <p:grpSp>
          <p:nvGrpSpPr>
            <p:cNvPr id="5" name="Group 43"/>
            <p:cNvGrpSpPr>
              <a:grpSpLocks/>
            </p:cNvGrpSpPr>
            <p:nvPr/>
          </p:nvGrpSpPr>
          <p:grpSpPr bwMode="auto">
            <a:xfrm>
              <a:off x="1042988" y="2852738"/>
              <a:ext cx="1079500" cy="3162300"/>
              <a:chOff x="4452" y="1475"/>
              <a:chExt cx="680" cy="1992"/>
            </a:xfrm>
          </p:grpSpPr>
          <p:sp>
            <p:nvSpPr>
              <p:cNvPr id="2068" name="Text Box 44"/>
              <p:cNvSpPr txBox="1">
                <a:spLocks noChangeArrowheads="1"/>
              </p:cNvSpPr>
              <p:nvPr/>
            </p:nvSpPr>
            <p:spPr bwMode="auto">
              <a:xfrm>
                <a:off x="4473" y="1475"/>
                <a:ext cx="659" cy="231"/>
              </a:xfrm>
              <a:prstGeom prst="rect">
                <a:avLst/>
              </a:prstGeom>
              <a:noFill/>
              <a:ln w="9525">
                <a:noFill/>
                <a:miter lim="800000"/>
                <a:headEnd/>
                <a:tailEnd/>
              </a:ln>
            </p:spPr>
            <p:txBody>
              <a:bodyPr>
                <a:spAutoFit/>
              </a:bodyPr>
              <a:lstStyle/>
              <a:p>
                <a:pPr>
                  <a:spcBef>
                    <a:spcPct val="50000"/>
                  </a:spcBef>
                </a:pPr>
                <a:r>
                  <a:rPr lang="en-US" altLang="ja-JP" dirty="0">
                    <a:solidFill>
                      <a:srgbClr val="808080"/>
                    </a:solidFill>
                  </a:rPr>
                  <a:t>frontal</a:t>
                </a:r>
              </a:p>
            </p:txBody>
          </p:sp>
          <p:sp>
            <p:nvSpPr>
              <p:cNvPr id="2069" name="Rectangle 45"/>
              <p:cNvSpPr>
                <a:spLocks noChangeArrowheads="1"/>
              </p:cNvSpPr>
              <p:nvPr/>
            </p:nvSpPr>
            <p:spPr bwMode="auto">
              <a:xfrm>
                <a:off x="4452" y="3236"/>
                <a:ext cx="636" cy="231"/>
              </a:xfrm>
              <a:prstGeom prst="rect">
                <a:avLst/>
              </a:prstGeom>
              <a:noFill/>
              <a:ln w="9525">
                <a:noFill/>
                <a:miter lim="800000"/>
                <a:headEnd/>
                <a:tailEnd/>
              </a:ln>
            </p:spPr>
            <p:txBody>
              <a:bodyPr wrap="none">
                <a:spAutoFit/>
              </a:bodyPr>
              <a:lstStyle/>
              <a:p>
                <a:pPr>
                  <a:spcBef>
                    <a:spcPct val="50000"/>
                  </a:spcBef>
                </a:pPr>
                <a:r>
                  <a:rPr lang="en-US" altLang="ja-JP" dirty="0">
                    <a:solidFill>
                      <a:srgbClr val="808080"/>
                    </a:solidFill>
                  </a:rPr>
                  <a:t>occipital</a:t>
                </a:r>
              </a:p>
            </p:txBody>
          </p:sp>
        </p:grpSp>
        <p:grpSp>
          <p:nvGrpSpPr>
            <p:cNvPr id="6" name="Group 46"/>
            <p:cNvGrpSpPr>
              <a:grpSpLocks/>
            </p:cNvGrpSpPr>
            <p:nvPr/>
          </p:nvGrpSpPr>
          <p:grpSpPr bwMode="auto">
            <a:xfrm>
              <a:off x="6877050" y="2859088"/>
              <a:ext cx="1079500" cy="3162300"/>
              <a:chOff x="4452" y="1475"/>
              <a:chExt cx="680" cy="1992"/>
            </a:xfrm>
          </p:grpSpPr>
          <p:sp>
            <p:nvSpPr>
              <p:cNvPr id="2066" name="Text Box 47"/>
              <p:cNvSpPr txBox="1">
                <a:spLocks noChangeArrowheads="1"/>
              </p:cNvSpPr>
              <p:nvPr/>
            </p:nvSpPr>
            <p:spPr bwMode="auto">
              <a:xfrm>
                <a:off x="4473" y="1475"/>
                <a:ext cx="659" cy="231"/>
              </a:xfrm>
              <a:prstGeom prst="rect">
                <a:avLst/>
              </a:prstGeom>
              <a:noFill/>
              <a:ln w="9525">
                <a:noFill/>
                <a:miter lim="800000"/>
                <a:headEnd/>
                <a:tailEnd/>
              </a:ln>
            </p:spPr>
            <p:txBody>
              <a:bodyPr>
                <a:spAutoFit/>
              </a:bodyPr>
              <a:lstStyle/>
              <a:p>
                <a:pPr>
                  <a:spcBef>
                    <a:spcPct val="50000"/>
                  </a:spcBef>
                </a:pPr>
                <a:r>
                  <a:rPr lang="en-US" altLang="ja-JP">
                    <a:solidFill>
                      <a:srgbClr val="808080"/>
                    </a:solidFill>
                  </a:rPr>
                  <a:t>frontal</a:t>
                </a:r>
              </a:p>
            </p:txBody>
          </p:sp>
          <p:sp>
            <p:nvSpPr>
              <p:cNvPr id="2067" name="Rectangle 48"/>
              <p:cNvSpPr>
                <a:spLocks noChangeArrowheads="1"/>
              </p:cNvSpPr>
              <p:nvPr/>
            </p:nvSpPr>
            <p:spPr bwMode="auto">
              <a:xfrm>
                <a:off x="4452" y="3236"/>
                <a:ext cx="636" cy="231"/>
              </a:xfrm>
              <a:prstGeom prst="rect">
                <a:avLst/>
              </a:prstGeom>
              <a:noFill/>
              <a:ln w="9525">
                <a:noFill/>
                <a:miter lim="800000"/>
                <a:headEnd/>
                <a:tailEnd/>
              </a:ln>
            </p:spPr>
            <p:txBody>
              <a:bodyPr wrap="none">
                <a:spAutoFit/>
              </a:bodyPr>
              <a:lstStyle/>
              <a:p>
                <a:pPr>
                  <a:spcBef>
                    <a:spcPct val="50000"/>
                  </a:spcBef>
                </a:pPr>
                <a:r>
                  <a:rPr lang="en-US" altLang="ja-JP">
                    <a:solidFill>
                      <a:srgbClr val="808080"/>
                    </a:solidFill>
                  </a:rPr>
                  <a:t>occipital</a:t>
                </a:r>
              </a:p>
            </p:txBody>
          </p:sp>
        </p:grpSp>
      </p:grpSp>
      <p:grpSp>
        <p:nvGrpSpPr>
          <p:cNvPr id="7" name="Group 93"/>
          <p:cNvGrpSpPr>
            <a:grpSpLocks/>
          </p:cNvGrpSpPr>
          <p:nvPr/>
        </p:nvGrpSpPr>
        <p:grpSpPr bwMode="auto">
          <a:xfrm>
            <a:off x="2357422" y="1771640"/>
            <a:ext cx="4247667" cy="739777"/>
            <a:chOff x="249" y="1285"/>
            <a:chExt cx="1760" cy="466"/>
          </a:xfrm>
        </p:grpSpPr>
        <p:graphicFrame>
          <p:nvGraphicFramePr>
            <p:cNvPr id="2051" name="Object 35"/>
            <p:cNvGraphicFramePr>
              <a:graphicFrameLocks noChangeAspect="1"/>
            </p:cNvGraphicFramePr>
            <p:nvPr/>
          </p:nvGraphicFramePr>
          <p:xfrm>
            <a:off x="1039" y="1285"/>
            <a:ext cx="970" cy="466"/>
          </p:xfrm>
          <a:graphic>
            <a:graphicData uri="http://schemas.openxmlformats.org/presentationml/2006/ole">
              <p:oleObj spid="_x0000_s123907" name="数式" r:id="rId8" imgW="660240" imgH="317160" progId="Equation.3">
                <p:embed/>
              </p:oleObj>
            </a:graphicData>
          </a:graphic>
        </p:graphicFrame>
        <p:sp>
          <p:nvSpPr>
            <p:cNvPr id="2065" name="Rectangle 68"/>
            <p:cNvSpPr>
              <a:spLocks noChangeArrowheads="1"/>
            </p:cNvSpPr>
            <p:nvPr/>
          </p:nvSpPr>
          <p:spPr bwMode="auto">
            <a:xfrm>
              <a:off x="249" y="1389"/>
              <a:ext cx="947" cy="291"/>
            </a:xfrm>
            <a:prstGeom prst="rect">
              <a:avLst/>
            </a:prstGeom>
            <a:noFill/>
            <a:ln w="9525">
              <a:noFill/>
              <a:miter lim="800000"/>
              <a:headEnd/>
              <a:tailEnd/>
            </a:ln>
          </p:spPr>
          <p:txBody>
            <a:bodyPr wrap="square">
              <a:spAutoFit/>
            </a:bodyPr>
            <a:lstStyle/>
            <a:p>
              <a:pPr>
                <a:spcBef>
                  <a:spcPct val="50000"/>
                </a:spcBef>
              </a:pPr>
              <a:r>
                <a:rPr lang="en-US" altLang="ja-JP" sz="2400" dirty="0" smtClean="0"/>
                <a:t>Vectors at time      </a:t>
              </a:r>
              <a:endParaRPr lang="en-US" altLang="ja-JP" sz="2400" dirty="0"/>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4"/>
          <a:srcRect/>
          <a:stretch>
            <a:fillRect/>
          </a:stretch>
        </p:blipFill>
        <p:spPr bwMode="auto">
          <a:xfrm>
            <a:off x="4214810" y="642918"/>
            <a:ext cx="4527861" cy="6134624"/>
          </a:xfrm>
          <a:prstGeom prst="rect">
            <a:avLst/>
          </a:prstGeom>
          <a:noFill/>
          <a:ln w="9525">
            <a:noFill/>
            <a:miter lim="800000"/>
            <a:headEnd/>
            <a:tailEnd/>
          </a:ln>
        </p:spPr>
      </p:pic>
      <p:pic>
        <p:nvPicPr>
          <p:cNvPr id="4" name="Picture 2"/>
          <p:cNvPicPr>
            <a:picLocks noChangeAspect="1" noChangeArrowheads="1"/>
          </p:cNvPicPr>
          <p:nvPr/>
        </p:nvPicPr>
        <p:blipFill>
          <a:blip r:embed="rId5"/>
          <a:srcRect/>
          <a:stretch>
            <a:fillRect/>
          </a:stretch>
        </p:blipFill>
        <p:spPr bwMode="auto">
          <a:xfrm>
            <a:off x="500034" y="2491262"/>
            <a:ext cx="4039613" cy="4295324"/>
          </a:xfrm>
          <a:prstGeom prst="rect">
            <a:avLst/>
          </a:prstGeom>
          <a:noFill/>
          <a:ln w="9525">
            <a:noFill/>
            <a:miter lim="800000"/>
            <a:headEnd/>
            <a:tailEnd/>
          </a:ln>
        </p:spPr>
      </p:pic>
      <p:grpSp>
        <p:nvGrpSpPr>
          <p:cNvPr id="3" name="グループ化 11"/>
          <p:cNvGrpSpPr/>
          <p:nvPr/>
        </p:nvGrpSpPr>
        <p:grpSpPr>
          <a:xfrm>
            <a:off x="1500166" y="1173340"/>
            <a:ext cx="6259391" cy="810705"/>
            <a:chOff x="1608660" y="714356"/>
            <a:chExt cx="4358137" cy="705088"/>
          </a:xfrm>
        </p:grpSpPr>
        <p:graphicFrame>
          <p:nvGraphicFramePr>
            <p:cNvPr id="10" name="Object 35"/>
            <p:cNvGraphicFramePr>
              <a:graphicFrameLocks noChangeAspect="1"/>
            </p:cNvGraphicFramePr>
            <p:nvPr/>
          </p:nvGraphicFramePr>
          <p:xfrm>
            <a:off x="3548486" y="722531"/>
            <a:ext cx="2418311" cy="696913"/>
          </p:xfrm>
          <a:graphic>
            <a:graphicData uri="http://schemas.openxmlformats.org/presentationml/2006/ole">
              <p:oleObj spid="_x0000_s124930" name="数式" r:id="rId6" imgW="1523880" imgH="355320" progId="Equation.3">
                <p:embed/>
              </p:oleObj>
            </a:graphicData>
          </a:graphic>
        </p:graphicFrame>
        <p:sp>
          <p:nvSpPr>
            <p:cNvPr id="11" name="正方形/長方形 10"/>
            <p:cNvSpPr/>
            <p:nvPr/>
          </p:nvSpPr>
          <p:spPr>
            <a:xfrm>
              <a:off x="1608660" y="714356"/>
              <a:ext cx="1890086" cy="615664"/>
            </a:xfrm>
            <a:prstGeom prst="rect">
              <a:avLst/>
            </a:prstGeom>
          </p:spPr>
          <p:txBody>
            <a:bodyPr wrap="square">
              <a:spAutoFit/>
            </a:bodyPr>
            <a:lstStyle/>
            <a:p>
              <a:r>
                <a:rPr lang="en-US" altLang="ja-JP" sz="2000" dirty="0" smtClean="0"/>
                <a:t>The  vectors varying </a:t>
              </a:r>
              <a:r>
                <a:rPr lang="ja-JP" altLang="en-US" sz="2000" dirty="0" smtClean="0"/>
                <a:t> </a:t>
              </a:r>
              <a:r>
                <a:rPr lang="en-US" altLang="ja-JP" sz="2000" dirty="0" smtClean="0"/>
                <a:t>along time passage</a:t>
              </a:r>
              <a:endParaRPr lang="ja-JP" altLang="en-US" sz="2000" dirty="0"/>
            </a:p>
          </p:txBody>
        </p:sp>
      </p:grpSp>
      <p:grpSp>
        <p:nvGrpSpPr>
          <p:cNvPr id="2" name="Group 34"/>
          <p:cNvGrpSpPr>
            <a:grpSpLocks/>
          </p:cNvGrpSpPr>
          <p:nvPr/>
        </p:nvGrpSpPr>
        <p:grpSpPr bwMode="auto">
          <a:xfrm>
            <a:off x="1074346" y="2147861"/>
            <a:ext cx="7976755" cy="352445"/>
            <a:chOff x="446" y="3738"/>
            <a:chExt cx="3340" cy="191"/>
          </a:xfrm>
          <a:noFill/>
        </p:grpSpPr>
        <p:sp>
          <p:nvSpPr>
            <p:cNvPr id="7" name="Rectangle 22"/>
            <p:cNvSpPr>
              <a:spLocks noChangeArrowheads="1"/>
            </p:cNvSpPr>
            <p:nvPr/>
          </p:nvSpPr>
          <p:spPr bwMode="auto">
            <a:xfrm>
              <a:off x="446" y="3748"/>
              <a:ext cx="1225" cy="181"/>
            </a:xfrm>
            <a:prstGeom prst="rect">
              <a:avLst/>
            </a:prstGeom>
            <a:grpFill/>
            <a:ln w="9525">
              <a:noFill/>
              <a:miter lim="800000"/>
              <a:headEnd/>
              <a:tailEnd/>
            </a:ln>
          </p:spPr>
          <p:txBody>
            <a:bodyPr wrap="none" anchor="ctr"/>
            <a:lstStyle/>
            <a:p>
              <a:pPr algn="ctr"/>
              <a:r>
                <a:rPr lang="en-US" altLang="ja-JP" sz="2000" dirty="0" smtClean="0">
                  <a:solidFill>
                    <a:schemeClr val="tx1">
                      <a:lumMod val="75000"/>
                      <a:lumOff val="25000"/>
                    </a:schemeClr>
                  </a:solidFill>
                  <a:ea typeface="ＭＳ Ｐ明朝" charset="-128"/>
                </a:rPr>
                <a:t>eyes closed at rest</a:t>
              </a:r>
              <a:endParaRPr lang="en-US" altLang="ja-JP" sz="2000" dirty="0">
                <a:solidFill>
                  <a:schemeClr val="tx1">
                    <a:lumMod val="75000"/>
                    <a:lumOff val="25000"/>
                  </a:schemeClr>
                </a:solidFill>
                <a:ea typeface="ＭＳ Ｐ明朝" charset="-128"/>
              </a:endParaRPr>
            </a:p>
          </p:txBody>
        </p:sp>
        <p:sp>
          <p:nvSpPr>
            <p:cNvPr id="8" name="Rectangle 23"/>
            <p:cNvSpPr>
              <a:spLocks noChangeArrowheads="1"/>
            </p:cNvSpPr>
            <p:nvPr/>
          </p:nvSpPr>
          <p:spPr bwMode="auto">
            <a:xfrm>
              <a:off x="1881" y="3738"/>
              <a:ext cx="1905" cy="181"/>
            </a:xfrm>
            <a:prstGeom prst="rect">
              <a:avLst/>
            </a:prstGeom>
            <a:grpFill/>
            <a:ln w="9525">
              <a:noFill/>
              <a:miter lim="800000"/>
              <a:headEnd/>
              <a:tailEnd/>
            </a:ln>
          </p:spPr>
          <p:txBody>
            <a:bodyPr wrap="none" anchor="ctr"/>
            <a:lstStyle/>
            <a:p>
              <a:pPr algn="ctr"/>
              <a:r>
                <a:rPr lang="en-US" altLang="ja-JP" sz="2000" dirty="0" smtClean="0">
                  <a:solidFill>
                    <a:schemeClr val="tx1">
                      <a:lumMod val="75000"/>
                      <a:lumOff val="25000"/>
                    </a:schemeClr>
                  </a:solidFill>
                  <a:ea typeface="ＭＳ Ｐ明朝" charset="-128"/>
                </a:rPr>
                <a:t> eyes opened at mental arithmetic</a:t>
              </a:r>
              <a:endParaRPr lang="en-US" altLang="ja-JP" sz="2000" dirty="0">
                <a:solidFill>
                  <a:schemeClr val="tx1">
                    <a:lumMod val="75000"/>
                    <a:lumOff val="25000"/>
                  </a:schemeClr>
                </a:solidFill>
                <a:ea typeface="ＭＳ Ｐ明朝" charset="-128"/>
              </a:endParaRPr>
            </a:p>
          </p:txBody>
        </p:sp>
      </p:grpSp>
      <p:sp>
        <p:nvSpPr>
          <p:cNvPr id="13" name="テキスト ボックス 12"/>
          <p:cNvSpPr txBox="1"/>
          <p:nvPr/>
        </p:nvSpPr>
        <p:spPr>
          <a:xfrm>
            <a:off x="1071538" y="214290"/>
            <a:ext cx="6786610" cy="830997"/>
          </a:xfrm>
          <a:prstGeom prst="rect">
            <a:avLst/>
          </a:prstGeom>
          <a:noFill/>
        </p:spPr>
        <p:txBody>
          <a:bodyPr wrap="square" rtlCol="0">
            <a:spAutoFit/>
          </a:bodyPr>
          <a:lstStyle/>
          <a:p>
            <a:r>
              <a:rPr kumimoji="1" lang="en-US" altLang="ja-JP" sz="2400" dirty="0" smtClean="0"/>
              <a:t>different dynamical patterns of the magnetic </a:t>
            </a:r>
            <a:r>
              <a:rPr lang="en-US" altLang="ja-JP" sz="2400" dirty="0" smtClean="0"/>
              <a:t>vectors under different consciousness states  </a:t>
            </a:r>
            <a:endParaRPr kumimoji="1" lang="ja-JP" alt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395288" y="3381394"/>
            <a:ext cx="8497887" cy="2690812"/>
            <a:chOff x="249" y="1279"/>
            <a:chExt cx="5353" cy="1695"/>
          </a:xfrm>
        </p:grpSpPr>
        <p:pic>
          <p:nvPicPr>
            <p:cNvPr id="10248" name="Picture 8"/>
            <p:cNvPicPr preferRelativeResize="0">
              <a:picLocks noChangeAspect="1" noChangeArrowheads="1"/>
            </p:cNvPicPr>
            <p:nvPr/>
          </p:nvPicPr>
          <p:blipFill>
            <a:blip r:embed="rId4"/>
            <a:srcRect/>
            <a:stretch>
              <a:fillRect/>
            </a:stretch>
          </p:blipFill>
          <p:spPr bwMode="auto">
            <a:xfrm>
              <a:off x="249" y="1298"/>
              <a:ext cx="1678" cy="1667"/>
            </a:xfrm>
            <a:prstGeom prst="rect">
              <a:avLst/>
            </a:prstGeom>
            <a:noFill/>
            <a:ln w="9525">
              <a:noFill/>
              <a:miter lim="800000"/>
              <a:headEnd/>
              <a:tailEnd/>
            </a:ln>
            <a:effectLst/>
          </p:spPr>
        </p:pic>
        <p:pic>
          <p:nvPicPr>
            <p:cNvPr id="10249" name="Picture 9"/>
            <p:cNvPicPr preferRelativeResize="0">
              <a:picLocks noChangeAspect="1" noChangeArrowheads="1"/>
            </p:cNvPicPr>
            <p:nvPr/>
          </p:nvPicPr>
          <p:blipFill>
            <a:blip r:embed="rId5"/>
            <a:srcRect/>
            <a:stretch>
              <a:fillRect/>
            </a:stretch>
          </p:blipFill>
          <p:spPr bwMode="auto">
            <a:xfrm>
              <a:off x="2094" y="1279"/>
              <a:ext cx="1707" cy="1695"/>
            </a:xfrm>
            <a:prstGeom prst="rect">
              <a:avLst/>
            </a:prstGeom>
            <a:noFill/>
            <a:ln w="9525">
              <a:noFill/>
              <a:miter lim="800000"/>
              <a:headEnd/>
              <a:tailEnd/>
            </a:ln>
            <a:effectLst/>
          </p:spPr>
        </p:pic>
        <p:pic>
          <p:nvPicPr>
            <p:cNvPr id="10250" name="Picture 10"/>
            <p:cNvPicPr preferRelativeResize="0">
              <a:picLocks noChangeAspect="1" noChangeArrowheads="1"/>
            </p:cNvPicPr>
            <p:nvPr/>
          </p:nvPicPr>
          <p:blipFill>
            <a:blip r:embed="rId6"/>
            <a:srcRect/>
            <a:stretch>
              <a:fillRect/>
            </a:stretch>
          </p:blipFill>
          <p:spPr bwMode="auto">
            <a:xfrm>
              <a:off x="3923" y="1298"/>
              <a:ext cx="1679" cy="1667"/>
            </a:xfrm>
            <a:prstGeom prst="rect">
              <a:avLst/>
            </a:prstGeom>
            <a:noFill/>
            <a:ln w="9525">
              <a:noFill/>
              <a:miter lim="800000"/>
              <a:headEnd/>
              <a:tailEnd/>
            </a:ln>
            <a:effectLst/>
          </p:spPr>
        </p:pic>
      </p:grpSp>
      <p:grpSp>
        <p:nvGrpSpPr>
          <p:cNvPr id="17" name="グループ化 16"/>
          <p:cNvGrpSpPr/>
          <p:nvPr/>
        </p:nvGrpSpPr>
        <p:grpSpPr>
          <a:xfrm>
            <a:off x="4286248" y="2988730"/>
            <a:ext cx="1056764" cy="3369228"/>
            <a:chOff x="4214810" y="2786058"/>
            <a:chExt cx="1056764" cy="3369228"/>
          </a:xfrm>
        </p:grpSpPr>
        <p:sp>
          <p:nvSpPr>
            <p:cNvPr id="10256" name="Text Box 16"/>
            <p:cNvSpPr txBox="1">
              <a:spLocks noChangeArrowheads="1"/>
            </p:cNvSpPr>
            <p:nvPr/>
          </p:nvSpPr>
          <p:spPr bwMode="auto">
            <a:xfrm>
              <a:off x="4214810" y="2786058"/>
              <a:ext cx="964890" cy="400110"/>
            </a:xfrm>
            <a:prstGeom prst="rect">
              <a:avLst/>
            </a:prstGeom>
            <a:noFill/>
            <a:ln w="9525">
              <a:noFill/>
              <a:miter lim="800000"/>
              <a:headEnd/>
              <a:tailEnd/>
            </a:ln>
            <a:effectLst/>
          </p:spPr>
          <p:txBody>
            <a:bodyPr wrap="square">
              <a:spAutoFit/>
            </a:bodyPr>
            <a:lstStyle/>
            <a:p>
              <a:pPr>
                <a:spcBef>
                  <a:spcPct val="50000"/>
                </a:spcBef>
              </a:pPr>
              <a:r>
                <a:rPr lang="en-US" altLang="ja-JP" sz="2000" dirty="0" smtClean="0">
                  <a:solidFill>
                    <a:schemeClr val="tx1">
                      <a:lumMod val="85000"/>
                      <a:lumOff val="15000"/>
                    </a:schemeClr>
                  </a:solidFill>
                </a:rPr>
                <a:t>frontal</a:t>
              </a:r>
              <a:r>
                <a:rPr lang="ja-JP" altLang="en-US" sz="2000" dirty="0">
                  <a:solidFill>
                    <a:schemeClr val="tx1">
                      <a:lumMod val="85000"/>
                      <a:lumOff val="15000"/>
                    </a:schemeClr>
                  </a:solidFill>
                </a:rPr>
                <a:t>　</a:t>
              </a:r>
            </a:p>
          </p:txBody>
        </p:sp>
        <p:sp>
          <p:nvSpPr>
            <p:cNvPr id="10257" name="Rectangle 17"/>
            <p:cNvSpPr>
              <a:spLocks noChangeArrowheads="1"/>
            </p:cNvSpPr>
            <p:nvPr/>
          </p:nvSpPr>
          <p:spPr bwMode="auto">
            <a:xfrm>
              <a:off x="4214810" y="5755176"/>
              <a:ext cx="1056764" cy="400110"/>
            </a:xfrm>
            <a:prstGeom prst="rect">
              <a:avLst/>
            </a:prstGeom>
            <a:noFill/>
            <a:ln w="9525">
              <a:noFill/>
              <a:miter lim="800000"/>
              <a:headEnd/>
              <a:tailEnd/>
            </a:ln>
            <a:effectLst/>
          </p:spPr>
          <p:txBody>
            <a:bodyPr wrap="none">
              <a:spAutoFit/>
            </a:bodyPr>
            <a:lstStyle/>
            <a:p>
              <a:pPr>
                <a:spcBef>
                  <a:spcPct val="50000"/>
                </a:spcBef>
              </a:pPr>
              <a:r>
                <a:rPr lang="en-US" altLang="ja-JP" sz="2000" dirty="0" smtClean="0">
                  <a:solidFill>
                    <a:schemeClr val="tx1">
                      <a:lumMod val="85000"/>
                      <a:lumOff val="15000"/>
                    </a:schemeClr>
                  </a:solidFill>
                </a:rPr>
                <a:t>occipital</a:t>
              </a:r>
              <a:endParaRPr lang="ja-JP" altLang="en-US" sz="2000" dirty="0">
                <a:solidFill>
                  <a:schemeClr val="tx1">
                    <a:lumMod val="85000"/>
                    <a:lumOff val="15000"/>
                  </a:schemeClr>
                </a:solidFill>
              </a:endParaRPr>
            </a:p>
          </p:txBody>
        </p:sp>
      </p:grpSp>
      <p:sp>
        <p:nvSpPr>
          <p:cNvPr id="15" name="Rectangle 5"/>
          <p:cNvSpPr>
            <a:spLocks noChangeArrowheads="1"/>
          </p:cNvSpPr>
          <p:nvPr/>
        </p:nvSpPr>
        <p:spPr bwMode="auto">
          <a:xfrm>
            <a:off x="965206" y="-24"/>
            <a:ext cx="7535884" cy="1647825"/>
          </a:xfrm>
          <a:prstGeom prst="rect">
            <a:avLst/>
          </a:prstGeom>
          <a:noFill/>
          <a:ln w="9525">
            <a:noFill/>
            <a:miter lim="800000"/>
            <a:headEnd/>
            <a:tailEnd/>
          </a:ln>
        </p:spPr>
        <p:txBody>
          <a:bodyPr anchor="ctr"/>
          <a:lstStyle/>
          <a:p>
            <a:pPr algn="ctr"/>
            <a:r>
              <a:rPr lang="en-US" altLang="ja-JP" sz="3600" dirty="0" smtClean="0">
                <a:solidFill>
                  <a:schemeClr val="tx1">
                    <a:lumMod val="85000"/>
                    <a:lumOff val="15000"/>
                  </a:schemeClr>
                </a:solidFill>
              </a:rPr>
              <a:t>difference vectors at 61 positions </a:t>
            </a:r>
            <a:r>
              <a:rPr lang="ja-JP" altLang="en-US" sz="3600" dirty="0">
                <a:solidFill>
                  <a:schemeClr val="tx1">
                    <a:lumMod val="85000"/>
                    <a:lumOff val="15000"/>
                  </a:schemeClr>
                </a:solidFill>
              </a:rPr>
              <a:t>　　　　　　　</a:t>
            </a:r>
          </a:p>
        </p:txBody>
      </p:sp>
      <p:grpSp>
        <p:nvGrpSpPr>
          <p:cNvPr id="18" name="グループ化 17"/>
          <p:cNvGrpSpPr/>
          <p:nvPr/>
        </p:nvGrpSpPr>
        <p:grpSpPr>
          <a:xfrm>
            <a:off x="1225535" y="1357298"/>
            <a:ext cx="6418299" cy="739775"/>
            <a:chOff x="1142977" y="1974845"/>
            <a:chExt cx="6418299" cy="739775"/>
          </a:xfrm>
        </p:grpSpPr>
        <p:sp>
          <p:nvSpPr>
            <p:cNvPr id="10252" name="Text Box 12"/>
            <p:cNvSpPr txBox="1">
              <a:spLocks noChangeArrowheads="1"/>
            </p:cNvSpPr>
            <p:nvPr/>
          </p:nvSpPr>
          <p:spPr bwMode="auto">
            <a:xfrm>
              <a:off x="6000760" y="2314510"/>
              <a:ext cx="1560516" cy="400110"/>
            </a:xfrm>
            <a:prstGeom prst="rect">
              <a:avLst/>
            </a:prstGeom>
            <a:noFill/>
            <a:ln w="9525">
              <a:noFill/>
              <a:miter lim="800000"/>
              <a:headEnd/>
              <a:tailEnd/>
            </a:ln>
            <a:effectLst/>
          </p:spPr>
          <p:txBody>
            <a:bodyPr wrap="square">
              <a:spAutoFit/>
            </a:bodyPr>
            <a:lstStyle/>
            <a:p>
              <a:pPr>
                <a:spcBef>
                  <a:spcPct val="50000"/>
                </a:spcBef>
              </a:pPr>
              <a:r>
                <a:rPr lang="en-US" altLang="ja-JP" sz="2000" dirty="0" smtClean="0"/>
                <a:t>t</a:t>
              </a:r>
              <a:r>
                <a:rPr lang="en-US" altLang="ja-JP" sz="1600" dirty="0" smtClean="0"/>
                <a:t>2</a:t>
              </a:r>
              <a:r>
                <a:rPr lang="en-US" altLang="ja-JP" sz="2000" dirty="0" smtClean="0"/>
                <a:t> </a:t>
              </a:r>
              <a:r>
                <a:rPr lang="en-US" altLang="ja-JP" sz="2000" dirty="0"/>
                <a:t>- t</a:t>
              </a:r>
              <a:r>
                <a:rPr lang="en-US" altLang="ja-JP" sz="1600" dirty="0"/>
                <a:t>1</a:t>
              </a:r>
              <a:r>
                <a:rPr lang="en-US" altLang="ja-JP" sz="2000" dirty="0"/>
                <a:t>=2.5ms</a:t>
              </a:r>
            </a:p>
          </p:txBody>
        </p:sp>
        <p:grpSp>
          <p:nvGrpSpPr>
            <p:cNvPr id="3" name="Group 93"/>
            <p:cNvGrpSpPr>
              <a:grpSpLocks/>
            </p:cNvGrpSpPr>
            <p:nvPr/>
          </p:nvGrpSpPr>
          <p:grpSpPr bwMode="auto">
            <a:xfrm>
              <a:off x="1142977" y="1974845"/>
              <a:ext cx="4493253" cy="739775"/>
              <a:chOff x="249" y="1303"/>
              <a:chExt cx="1540" cy="466"/>
            </a:xfrm>
          </p:grpSpPr>
          <p:graphicFrame>
            <p:nvGraphicFramePr>
              <p:cNvPr id="20" name="Object 35"/>
              <p:cNvGraphicFramePr>
                <a:graphicFrameLocks noChangeAspect="1"/>
              </p:cNvGraphicFramePr>
              <p:nvPr/>
            </p:nvGraphicFramePr>
            <p:xfrm>
              <a:off x="921" y="1303"/>
              <a:ext cx="868" cy="466"/>
            </p:xfrm>
            <a:graphic>
              <a:graphicData uri="http://schemas.openxmlformats.org/presentationml/2006/ole">
                <p:oleObj spid="_x0000_s126978" name="数式" r:id="rId7" imgW="799920" imgH="317160" progId="Equation.3">
                  <p:embed/>
                </p:oleObj>
              </a:graphicData>
            </a:graphic>
          </p:graphicFrame>
          <p:sp>
            <p:nvSpPr>
              <p:cNvPr id="21" name="Rectangle 68"/>
              <p:cNvSpPr>
                <a:spLocks noChangeArrowheads="1"/>
              </p:cNvSpPr>
              <p:nvPr/>
            </p:nvSpPr>
            <p:spPr bwMode="auto">
              <a:xfrm>
                <a:off x="249" y="1389"/>
                <a:ext cx="1440" cy="233"/>
              </a:xfrm>
              <a:prstGeom prst="rect">
                <a:avLst/>
              </a:prstGeom>
              <a:noFill/>
              <a:ln w="9525">
                <a:noFill/>
                <a:miter lim="800000"/>
                <a:headEnd/>
                <a:tailEnd/>
              </a:ln>
            </p:spPr>
            <p:txBody>
              <a:bodyPr wrap="square">
                <a:spAutoFit/>
              </a:bodyPr>
              <a:lstStyle/>
              <a:p>
                <a:pPr>
                  <a:spcBef>
                    <a:spcPct val="50000"/>
                  </a:spcBef>
                </a:pPr>
                <a:r>
                  <a:rPr lang="en-US" altLang="ja-JP" dirty="0" smtClean="0"/>
                  <a:t>difference vectors   :    </a:t>
                </a:r>
                <a:endParaRPr lang="en-US" altLang="ja-JP" dirty="0"/>
              </a:p>
            </p:txBody>
          </p:sp>
        </p:grpSp>
      </p:grpSp>
      <p:grpSp>
        <p:nvGrpSpPr>
          <p:cNvPr id="16" name="グループ化 15"/>
          <p:cNvGrpSpPr/>
          <p:nvPr/>
        </p:nvGrpSpPr>
        <p:grpSpPr>
          <a:xfrm>
            <a:off x="1428728" y="2428868"/>
            <a:ext cx="6449239" cy="402730"/>
            <a:chOff x="1484336" y="6131502"/>
            <a:chExt cx="6449239" cy="402730"/>
          </a:xfrm>
        </p:grpSpPr>
        <p:sp>
          <p:nvSpPr>
            <p:cNvPr id="23" name="Rectangle 40"/>
            <p:cNvSpPr>
              <a:spLocks noChangeArrowheads="1"/>
            </p:cNvSpPr>
            <p:nvPr/>
          </p:nvSpPr>
          <p:spPr bwMode="auto">
            <a:xfrm>
              <a:off x="1484336" y="6134122"/>
              <a:ext cx="513282" cy="400110"/>
            </a:xfrm>
            <a:prstGeom prst="rect">
              <a:avLst/>
            </a:prstGeom>
            <a:noFill/>
            <a:ln w="9525">
              <a:noFill/>
              <a:miter lim="800000"/>
              <a:headEnd/>
              <a:tailEnd/>
            </a:ln>
          </p:spPr>
          <p:txBody>
            <a:bodyPr wrap="none">
              <a:spAutoFit/>
            </a:bodyPr>
            <a:lstStyle/>
            <a:p>
              <a:r>
                <a:rPr lang="en-US" altLang="ja-JP" sz="2000" b="1" dirty="0" err="1">
                  <a:solidFill>
                    <a:schemeClr val="tx1">
                      <a:lumMod val="85000"/>
                      <a:lumOff val="15000"/>
                    </a:schemeClr>
                  </a:solidFill>
                </a:rPr>
                <a:t>ecr</a:t>
              </a:r>
              <a:endParaRPr lang="en-US" altLang="ja-JP" sz="2000" b="1" dirty="0">
                <a:solidFill>
                  <a:schemeClr val="tx1">
                    <a:lumMod val="85000"/>
                    <a:lumOff val="15000"/>
                  </a:schemeClr>
                </a:solidFill>
              </a:endParaRPr>
            </a:p>
          </p:txBody>
        </p:sp>
        <p:sp>
          <p:nvSpPr>
            <p:cNvPr id="24" name="Rectangle 41"/>
            <p:cNvSpPr>
              <a:spLocks noChangeArrowheads="1"/>
            </p:cNvSpPr>
            <p:nvPr/>
          </p:nvSpPr>
          <p:spPr bwMode="auto">
            <a:xfrm>
              <a:off x="4357686" y="6131502"/>
              <a:ext cx="787395" cy="400110"/>
            </a:xfrm>
            <a:prstGeom prst="rect">
              <a:avLst/>
            </a:prstGeom>
            <a:noFill/>
            <a:ln w="9525">
              <a:noFill/>
              <a:miter lim="800000"/>
              <a:headEnd/>
              <a:tailEnd/>
            </a:ln>
          </p:spPr>
          <p:txBody>
            <a:bodyPr wrap="none">
              <a:spAutoFit/>
            </a:bodyPr>
            <a:lstStyle/>
            <a:p>
              <a:r>
                <a:rPr lang="en-US" altLang="ja-JP" sz="2000" b="1" dirty="0" err="1" smtClean="0">
                  <a:solidFill>
                    <a:schemeClr val="tx1">
                      <a:lumMod val="85000"/>
                      <a:lumOff val="15000"/>
                    </a:schemeClr>
                  </a:solidFill>
                </a:rPr>
                <a:t>eoma</a:t>
              </a:r>
              <a:endParaRPr lang="en-US" altLang="ja-JP" sz="2000" b="1" dirty="0">
                <a:solidFill>
                  <a:schemeClr val="tx1">
                    <a:lumMod val="85000"/>
                    <a:lumOff val="15000"/>
                  </a:schemeClr>
                </a:solidFill>
              </a:endParaRPr>
            </a:p>
          </p:txBody>
        </p:sp>
        <p:sp>
          <p:nvSpPr>
            <p:cNvPr id="25" name="Rectangle 42"/>
            <p:cNvSpPr>
              <a:spLocks noChangeArrowheads="1"/>
            </p:cNvSpPr>
            <p:nvPr/>
          </p:nvSpPr>
          <p:spPr bwMode="auto">
            <a:xfrm>
              <a:off x="7389836" y="6134121"/>
              <a:ext cx="543739" cy="400110"/>
            </a:xfrm>
            <a:prstGeom prst="rect">
              <a:avLst/>
            </a:prstGeom>
            <a:noFill/>
            <a:ln w="9525">
              <a:noFill/>
              <a:miter lim="800000"/>
              <a:headEnd/>
              <a:tailEnd/>
            </a:ln>
          </p:spPr>
          <p:txBody>
            <a:bodyPr wrap="none">
              <a:spAutoFit/>
            </a:bodyPr>
            <a:lstStyle/>
            <a:p>
              <a:r>
                <a:rPr lang="en-US" altLang="ja-JP" sz="2000" b="1" dirty="0" err="1">
                  <a:solidFill>
                    <a:schemeClr val="tx1">
                      <a:lumMod val="85000"/>
                      <a:lumOff val="15000"/>
                    </a:schemeClr>
                  </a:solidFill>
                </a:rPr>
                <a:t>eor</a:t>
              </a:r>
              <a:endParaRPr lang="en-US" altLang="ja-JP" sz="2000" b="1" dirty="0">
                <a:solidFill>
                  <a:schemeClr val="tx1">
                    <a:lumMod val="85000"/>
                    <a:lumOff val="15000"/>
                  </a:schemeClr>
                </a:solidFill>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conclusion</a:t>
            </a:r>
            <a:endParaRPr kumimoji="1" lang="ja-JP" altLang="en-US" dirty="0"/>
          </a:p>
        </p:txBody>
      </p:sp>
      <p:sp>
        <p:nvSpPr>
          <p:cNvPr id="4" name="コンテンツ プレースホルダ 2"/>
          <p:cNvSpPr>
            <a:spLocks noGrp="1"/>
          </p:cNvSpPr>
          <p:nvPr>
            <p:ph idx="1"/>
          </p:nvPr>
        </p:nvSpPr>
        <p:spPr>
          <a:xfrm>
            <a:off x="428596" y="1500174"/>
            <a:ext cx="8401080" cy="4525963"/>
          </a:xfrm>
        </p:spPr>
        <p:txBody>
          <a:bodyPr>
            <a:normAutofit/>
          </a:bodyPr>
          <a:lstStyle/>
          <a:p>
            <a:r>
              <a:rPr kumimoji="1" lang="en-US" altLang="ja-JP" dirty="0" smtClean="0"/>
              <a:t>alpha rhythm as a </a:t>
            </a:r>
            <a:r>
              <a:rPr lang="en-US" altLang="ja-JP" dirty="0" smtClean="0"/>
              <a:t>most remarkable activity in a resting state:</a:t>
            </a:r>
            <a:r>
              <a:rPr kumimoji="1" lang="en-US" altLang="ja-JP" dirty="0" smtClean="0"/>
              <a:t> possible to predict for the short term, impossible for the long term</a:t>
            </a:r>
          </a:p>
          <a:p>
            <a:r>
              <a:rPr lang="en-US" altLang="ja-JP" dirty="0" smtClean="0"/>
              <a:t>a network (function) generating the alpha rhythm is fluctuating with the passage of time</a:t>
            </a:r>
          </a:p>
          <a:p>
            <a:r>
              <a:rPr lang="en-US" altLang="ja-JP" dirty="0" smtClean="0"/>
              <a:t>the pattern of the magnetic vectors is evidently different for the different consciousness state</a:t>
            </a:r>
          </a:p>
          <a:p>
            <a:endParaRPr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71406" y="214290"/>
            <a:ext cx="6500858" cy="576262"/>
          </a:xfrm>
        </p:spPr>
        <p:txBody>
          <a:bodyPr>
            <a:normAutofit/>
          </a:bodyPr>
          <a:lstStyle/>
          <a:p>
            <a:r>
              <a:rPr lang="en-US" altLang="ja-JP" sz="2800" dirty="0" smtClean="0"/>
              <a:t> MEG (</a:t>
            </a:r>
            <a:r>
              <a:rPr lang="en-US" altLang="ja-JP" sz="2800" dirty="0" err="1" smtClean="0"/>
              <a:t>magnetoencephalogram</a:t>
            </a:r>
            <a:r>
              <a:rPr lang="en-US" altLang="ja-JP" sz="2800" dirty="0" smtClean="0"/>
              <a:t>)</a:t>
            </a:r>
          </a:p>
        </p:txBody>
      </p:sp>
      <p:sp>
        <p:nvSpPr>
          <p:cNvPr id="14345" name="Text Box 10"/>
          <p:cNvSpPr txBox="1">
            <a:spLocks noChangeArrowheads="1"/>
          </p:cNvSpPr>
          <p:nvPr/>
        </p:nvSpPr>
        <p:spPr bwMode="auto">
          <a:xfrm>
            <a:off x="5286380" y="1714488"/>
            <a:ext cx="3600450" cy="784830"/>
          </a:xfrm>
          <a:prstGeom prst="rect">
            <a:avLst/>
          </a:prstGeom>
          <a:solidFill>
            <a:schemeClr val="accent1">
              <a:alpha val="14000"/>
            </a:schemeClr>
          </a:solidFill>
          <a:ln w="9525">
            <a:solidFill>
              <a:schemeClr val="accent1">
                <a:alpha val="40000"/>
              </a:schemeClr>
            </a:solidFill>
            <a:miter lim="800000"/>
            <a:headEnd/>
            <a:tailEnd/>
          </a:ln>
        </p:spPr>
        <p:txBody>
          <a:bodyPr>
            <a:spAutoFit/>
          </a:bodyPr>
          <a:lstStyle/>
          <a:p>
            <a:pPr>
              <a:spcBef>
                <a:spcPct val="50000"/>
              </a:spcBef>
            </a:pPr>
            <a:r>
              <a:rPr lang="en-US" altLang="ja-JP" dirty="0"/>
              <a:t>122 channels </a:t>
            </a:r>
            <a:r>
              <a:rPr lang="en-US" altLang="ja-JP" dirty="0" smtClean="0"/>
              <a:t> </a:t>
            </a:r>
          </a:p>
          <a:p>
            <a:pPr>
              <a:spcBef>
                <a:spcPct val="50000"/>
              </a:spcBef>
            </a:pPr>
            <a:r>
              <a:rPr lang="en-US" altLang="ja-JP" dirty="0" smtClean="0"/>
              <a:t>61 </a:t>
            </a:r>
            <a:r>
              <a:rPr lang="en-US" altLang="ja-JP" dirty="0"/>
              <a:t>positions </a:t>
            </a:r>
            <a:r>
              <a:rPr lang="en-US" altLang="ja-JP" dirty="0" smtClean="0"/>
              <a:t>over scalp</a:t>
            </a:r>
            <a:endParaRPr lang="en-US" altLang="ja-JP" dirty="0"/>
          </a:p>
        </p:txBody>
      </p:sp>
      <p:sp>
        <p:nvSpPr>
          <p:cNvPr id="14346" name="Text Box 12"/>
          <p:cNvSpPr txBox="1">
            <a:spLocks noChangeArrowheads="1"/>
          </p:cNvSpPr>
          <p:nvPr/>
        </p:nvSpPr>
        <p:spPr bwMode="auto">
          <a:xfrm>
            <a:off x="5286380" y="2928934"/>
            <a:ext cx="3357585" cy="1754326"/>
          </a:xfrm>
          <a:prstGeom prst="rect">
            <a:avLst/>
          </a:prstGeom>
          <a:solidFill>
            <a:schemeClr val="accent1">
              <a:alpha val="14000"/>
            </a:schemeClr>
          </a:solidFill>
          <a:ln w="9525">
            <a:solidFill>
              <a:schemeClr val="accent1">
                <a:alpha val="52000"/>
              </a:schemeClr>
            </a:solidFill>
            <a:miter lim="800000"/>
            <a:headEnd/>
            <a:tailEnd/>
          </a:ln>
        </p:spPr>
        <p:txBody>
          <a:bodyPr wrap="square">
            <a:spAutoFit/>
          </a:bodyPr>
          <a:lstStyle/>
          <a:p>
            <a:pPr>
              <a:spcBef>
                <a:spcPct val="50000"/>
              </a:spcBef>
            </a:pPr>
            <a:r>
              <a:rPr lang="en-US" altLang="ja-JP" dirty="0" smtClean="0"/>
              <a:t>Resolving power</a:t>
            </a:r>
          </a:p>
          <a:p>
            <a:pPr>
              <a:spcBef>
                <a:spcPct val="50000"/>
              </a:spcBef>
            </a:pPr>
            <a:r>
              <a:rPr lang="en-US" altLang="ja-JP" dirty="0" smtClean="0"/>
              <a:t>space: 5mm, time: 1ms measurement: </a:t>
            </a:r>
            <a:r>
              <a:rPr lang="en-US" altLang="ja-JP" dirty="0" err="1" smtClean="0"/>
              <a:t>fT</a:t>
            </a:r>
            <a:r>
              <a:rPr lang="en-US" altLang="ja-JP" dirty="0" smtClean="0"/>
              <a:t>                     </a:t>
            </a:r>
            <a:r>
              <a:rPr lang="en-US" altLang="ja-JP" dirty="0" smtClean="0">
                <a:latin typeface="Times New Roman" pitchFamily="18" charset="0"/>
                <a:ea typeface="HG行書体" pitchFamily="65" charset="-128"/>
              </a:rPr>
              <a:t>noise level: 2fT</a:t>
            </a:r>
            <a:r>
              <a:rPr lang="en-US" altLang="ja-JP" dirty="0" smtClean="0"/>
              <a:t> </a:t>
            </a:r>
            <a:endParaRPr lang="ja-JP" altLang="en-US" dirty="0" smtClean="0"/>
          </a:p>
          <a:p>
            <a:pPr>
              <a:spcBef>
                <a:spcPct val="50000"/>
              </a:spcBef>
            </a:pPr>
            <a:r>
              <a:rPr lang="en-US" altLang="ja-JP" dirty="0" smtClean="0"/>
              <a:t> </a:t>
            </a:r>
            <a:r>
              <a:rPr lang="en-US" altLang="ja-JP" sz="1600" dirty="0" smtClean="0">
                <a:solidFill>
                  <a:prstClr val="black"/>
                </a:solidFill>
                <a:latin typeface="Times New Roman" pitchFamily="18" charset="0"/>
                <a:ea typeface="HG行書体" pitchFamily="65" charset="-128"/>
              </a:rPr>
              <a:t>(</a:t>
            </a:r>
            <a:r>
              <a:rPr lang="en-US" altLang="ja-JP" sz="1600" dirty="0" err="1" smtClean="0">
                <a:solidFill>
                  <a:prstClr val="black"/>
                </a:solidFill>
                <a:latin typeface="Times New Roman" pitchFamily="18" charset="0"/>
                <a:ea typeface="HG行書体" pitchFamily="65" charset="-128"/>
              </a:rPr>
              <a:t>Geomagn</a:t>
            </a:r>
            <a:r>
              <a:rPr lang="en-US" altLang="ja-JP" sz="1600" dirty="0" smtClean="0">
                <a:solidFill>
                  <a:prstClr val="black"/>
                </a:solidFill>
                <a:latin typeface="Times New Roman" pitchFamily="18" charset="0"/>
                <a:ea typeface="HG行書体" pitchFamily="65" charset="-128"/>
              </a:rPr>
              <a:t>.: 30μT)</a:t>
            </a:r>
            <a:endParaRPr lang="en-US" altLang="ja-JP" dirty="0"/>
          </a:p>
        </p:txBody>
      </p:sp>
      <p:pic>
        <p:nvPicPr>
          <p:cNvPr id="14341" name="Picture 13"/>
          <p:cNvPicPr>
            <a:picLocks noChangeAspect="1" noChangeArrowheads="1"/>
          </p:cNvPicPr>
          <p:nvPr/>
        </p:nvPicPr>
        <p:blipFill>
          <a:blip r:embed="rId3"/>
          <a:srcRect/>
          <a:stretch>
            <a:fillRect/>
          </a:stretch>
        </p:blipFill>
        <p:spPr bwMode="auto">
          <a:xfrm>
            <a:off x="1201608" y="1000108"/>
            <a:ext cx="3786298" cy="4643470"/>
          </a:xfrm>
          <a:prstGeom prst="rect">
            <a:avLst/>
          </a:prstGeom>
          <a:noFill/>
          <a:ln w="9525">
            <a:noFill/>
            <a:miter lim="800000"/>
            <a:headEnd/>
            <a:tailEnd/>
          </a:ln>
        </p:spPr>
      </p:pic>
      <p:sp>
        <p:nvSpPr>
          <p:cNvPr id="14342" name="Text Box 15"/>
          <p:cNvSpPr txBox="1">
            <a:spLocks noChangeArrowheads="1"/>
          </p:cNvSpPr>
          <p:nvPr/>
        </p:nvSpPr>
        <p:spPr bwMode="auto">
          <a:xfrm>
            <a:off x="1928794" y="5715016"/>
            <a:ext cx="2665379" cy="923330"/>
          </a:xfrm>
          <a:prstGeom prst="rect">
            <a:avLst/>
          </a:prstGeom>
          <a:noFill/>
          <a:ln w="9525">
            <a:noFill/>
            <a:miter lim="800000"/>
            <a:headEnd/>
            <a:tailEnd/>
          </a:ln>
        </p:spPr>
        <p:txBody>
          <a:bodyPr wrap="square">
            <a:spAutoFit/>
          </a:bodyPr>
          <a:lstStyle/>
          <a:p>
            <a:r>
              <a:rPr lang="en-US" altLang="ja-JP" dirty="0">
                <a:latin typeface="Garamond" pitchFamily="18" charset="0"/>
              </a:rPr>
              <a:t>Neuromag-122TM, </a:t>
            </a:r>
            <a:r>
              <a:rPr lang="ja-JP" altLang="en-US" dirty="0">
                <a:latin typeface="Garamond" pitchFamily="18" charset="0"/>
              </a:rPr>
              <a:t>　</a:t>
            </a:r>
            <a:r>
              <a:rPr lang="en-US" altLang="ja-JP" dirty="0">
                <a:latin typeface="Garamond" pitchFamily="18" charset="0"/>
              </a:rPr>
              <a:t>4-D </a:t>
            </a:r>
            <a:r>
              <a:rPr lang="en-US" altLang="ja-JP" dirty="0" err="1">
                <a:latin typeface="Garamond" pitchFamily="18" charset="0"/>
              </a:rPr>
              <a:t>Neuroimaging</a:t>
            </a:r>
            <a:r>
              <a:rPr lang="en-US" altLang="ja-JP" dirty="0">
                <a:latin typeface="Garamond" pitchFamily="18" charset="0"/>
              </a:rPr>
              <a:t> Ltd, </a:t>
            </a:r>
            <a:r>
              <a:rPr lang="en-US" altLang="ja-JP" dirty="0" smtClean="0">
                <a:latin typeface="Garamond" pitchFamily="18" charset="0"/>
              </a:rPr>
              <a:t>Finland Planer-differential </a:t>
            </a:r>
            <a:r>
              <a:rPr lang="en-US" altLang="ja-JP" dirty="0">
                <a:latin typeface="Garamond" pitchFamily="18" charset="0"/>
              </a:rPr>
              <a:t>type coil</a:t>
            </a:r>
          </a:p>
        </p:txBody>
      </p:sp>
      <p:sp>
        <p:nvSpPr>
          <p:cNvPr id="14343" name="Text Box 16"/>
          <p:cNvSpPr txBox="1">
            <a:spLocks noChangeArrowheads="1"/>
          </p:cNvSpPr>
          <p:nvPr/>
        </p:nvSpPr>
        <p:spPr bwMode="auto">
          <a:xfrm>
            <a:off x="7799367" y="0"/>
            <a:ext cx="1344633" cy="366712"/>
          </a:xfrm>
          <a:prstGeom prst="rect">
            <a:avLst/>
          </a:prstGeom>
          <a:noFill/>
          <a:ln w="9525">
            <a:noFill/>
            <a:miter lim="800000"/>
            <a:headEnd/>
            <a:tailEnd/>
          </a:ln>
        </p:spPr>
        <p:txBody>
          <a:bodyPr wrap="square">
            <a:spAutoFit/>
          </a:bodyPr>
          <a:lstStyle/>
          <a:p>
            <a:pPr>
              <a:spcBef>
                <a:spcPct val="50000"/>
              </a:spcBef>
            </a:pPr>
            <a:r>
              <a:rPr lang="en-US" altLang="ja-JP" dirty="0"/>
              <a:t>AIST, </a:t>
            </a:r>
            <a:r>
              <a:rPr lang="en-US" altLang="ja-JP" dirty="0" smtClean="0"/>
              <a:t>Osaka</a:t>
            </a:r>
            <a:endParaRPr lang="en-US" altLang="ja-JP" dirty="0"/>
          </a:p>
        </p:txBody>
      </p:sp>
      <p:sp>
        <p:nvSpPr>
          <p:cNvPr id="14344" name="Text Box 17"/>
          <p:cNvSpPr txBox="1">
            <a:spLocks noChangeArrowheads="1"/>
          </p:cNvSpPr>
          <p:nvPr/>
        </p:nvSpPr>
        <p:spPr bwMode="auto">
          <a:xfrm>
            <a:off x="5298184" y="5291566"/>
            <a:ext cx="3448902" cy="369332"/>
          </a:xfrm>
          <a:prstGeom prst="rect">
            <a:avLst/>
          </a:prstGeom>
          <a:solidFill>
            <a:schemeClr val="accent1">
              <a:alpha val="14000"/>
            </a:schemeClr>
          </a:solidFill>
          <a:ln w="9525">
            <a:solidFill>
              <a:schemeClr val="accent1">
                <a:alpha val="53000"/>
              </a:schemeClr>
            </a:solidFill>
            <a:miter lim="800000"/>
            <a:headEnd/>
            <a:tailEnd/>
          </a:ln>
        </p:spPr>
        <p:txBody>
          <a:bodyPr wrap="square">
            <a:spAutoFit/>
          </a:bodyPr>
          <a:lstStyle/>
          <a:p>
            <a:pPr>
              <a:spcBef>
                <a:spcPct val="50000"/>
              </a:spcBef>
            </a:pPr>
            <a:r>
              <a:rPr lang="en-US" altLang="ja-JP" sz="1600" dirty="0" smtClean="0">
                <a:latin typeface="Times New Roman" pitchFamily="18" charset="0"/>
                <a:ea typeface="HG行書体" pitchFamily="65" charset="-128"/>
              </a:rPr>
              <a:t>Magnetic </a:t>
            </a:r>
            <a:r>
              <a:rPr lang="en-US" altLang="ja-JP" dirty="0" smtClean="0">
                <a:latin typeface="Times New Roman" pitchFamily="18" charset="0"/>
                <a:ea typeface="HG行書体" pitchFamily="65" charset="-128"/>
              </a:rPr>
              <a:t>shield  room: </a:t>
            </a:r>
            <a:r>
              <a:rPr lang="en-US" altLang="ja-JP" dirty="0">
                <a:latin typeface="Times New Roman" pitchFamily="18" charset="0"/>
                <a:ea typeface="HG行書体" pitchFamily="65" charset="-128"/>
              </a:rPr>
              <a:t>1/10</a:t>
            </a:r>
            <a:r>
              <a:rPr lang="en-US" altLang="ja-JP" baseline="30000" dirty="0">
                <a:latin typeface="Times New Roman" pitchFamily="18" charset="0"/>
                <a:ea typeface="HG行書体" pitchFamily="65" charset="-128"/>
              </a:rPr>
              <a:t>5 </a:t>
            </a:r>
            <a:r>
              <a:rPr lang="en-US" altLang="ja-JP" dirty="0">
                <a:latin typeface="Times New Roman" pitchFamily="18" charset="0"/>
                <a:ea typeface="HG行書体" pitchFamily="65" charset="-128"/>
              </a:rPr>
              <a:t>-</a:t>
            </a:r>
            <a:r>
              <a:rPr lang="en-US" altLang="ja-JP" baseline="30000" dirty="0">
                <a:latin typeface="Times New Roman" pitchFamily="18" charset="0"/>
                <a:ea typeface="HG行書体" pitchFamily="65" charset="-128"/>
              </a:rPr>
              <a:t> </a:t>
            </a:r>
            <a:r>
              <a:rPr lang="en-US" altLang="ja-JP" dirty="0" smtClean="0">
                <a:latin typeface="Times New Roman" pitchFamily="18" charset="0"/>
                <a:ea typeface="HG行書体" pitchFamily="65" charset="-128"/>
              </a:rPr>
              <a:t>1/10</a:t>
            </a:r>
            <a:r>
              <a:rPr lang="en-US" altLang="ja-JP" baseline="30000" dirty="0" smtClean="0">
                <a:latin typeface="Times New Roman" pitchFamily="18" charset="0"/>
                <a:ea typeface="HG行書体" pitchFamily="65" charset="-128"/>
              </a:rPr>
              <a:t>4</a:t>
            </a:r>
            <a:endParaRPr lang="en-US" altLang="ja-JP" sz="1600" dirty="0">
              <a:latin typeface="Times New Roman" pitchFamily="18" charset="0"/>
              <a:ea typeface="HG行書体" pitchFamily="65"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3600" dirty="0" smtClean="0"/>
              <a:t>measurement channels</a:t>
            </a:r>
            <a:endParaRPr kumimoji="1" lang="ja-JP" altLang="en-US" sz="3600" dirty="0"/>
          </a:p>
        </p:txBody>
      </p:sp>
      <p:pic>
        <p:nvPicPr>
          <p:cNvPr id="92163" name="Picture 3"/>
          <p:cNvPicPr>
            <a:picLocks noChangeAspect="1" noChangeArrowheads="1"/>
          </p:cNvPicPr>
          <p:nvPr/>
        </p:nvPicPr>
        <p:blipFill>
          <a:blip r:embed="rId3"/>
          <a:srcRect/>
          <a:stretch>
            <a:fillRect/>
          </a:stretch>
        </p:blipFill>
        <p:spPr bwMode="auto">
          <a:xfrm>
            <a:off x="1785918" y="1205892"/>
            <a:ext cx="5072098" cy="52235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6"/>
          <p:cNvSpPr>
            <a:spLocks noGrp="1" noChangeArrowheads="1"/>
          </p:cNvSpPr>
          <p:nvPr>
            <p:ph type="title"/>
          </p:nvPr>
        </p:nvSpPr>
        <p:spPr>
          <a:xfrm>
            <a:off x="1100142" y="1062038"/>
            <a:ext cx="6543692" cy="1143000"/>
          </a:xfrm>
        </p:spPr>
        <p:txBody>
          <a:bodyPr>
            <a:normAutofit fontScale="90000"/>
          </a:bodyPr>
          <a:lstStyle/>
          <a:p>
            <a:pPr eaLnBrk="1" hangingPunct="1"/>
            <a:r>
              <a:rPr lang="en-US" altLang="ja-JP" sz="3600" dirty="0" smtClean="0"/>
              <a:t>mental states and associated rhythms    considered as events of the brain</a:t>
            </a:r>
          </a:p>
        </p:txBody>
      </p:sp>
      <p:graphicFrame>
        <p:nvGraphicFramePr>
          <p:cNvPr id="3132" name="Group 60"/>
          <p:cNvGraphicFramePr>
            <a:graphicFrameLocks noGrp="1"/>
          </p:cNvGraphicFramePr>
          <p:nvPr>
            <p:ph idx="1"/>
          </p:nvPr>
        </p:nvGraphicFramePr>
        <p:xfrm>
          <a:off x="395288" y="2565400"/>
          <a:ext cx="8229600" cy="2849880"/>
        </p:xfrm>
        <a:graphic>
          <a:graphicData uri="http://schemas.openxmlformats.org/drawingml/2006/table">
            <a:tbl>
              <a:tblPr/>
              <a:tblGrid>
                <a:gridCol w="2170112"/>
                <a:gridCol w="1077906"/>
                <a:gridCol w="1309694"/>
                <a:gridCol w="987425"/>
                <a:gridCol w="1125538"/>
                <a:gridCol w="1558925"/>
              </a:tblGrid>
              <a:tr h="360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1" i="0" u="none" strike="noStrike" cap="none" normalizeH="0" baseline="0" dirty="0" smtClean="0">
                          <a:ln>
                            <a:noFill/>
                          </a:ln>
                          <a:solidFill>
                            <a:schemeClr val="tx1"/>
                          </a:solidFill>
                          <a:effectLst/>
                          <a:latin typeface="Arial" charset="0"/>
                          <a:ea typeface="ＭＳ Ｐゴシック" pitchFamily="50" charset="-128"/>
                        </a:rPr>
                        <a:t>rhythms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700" b="1" i="0" u="none" strike="noStrike" cap="none" normalizeH="0" baseline="0" smtClean="0">
                          <a:ln>
                            <a:noFill/>
                          </a:ln>
                          <a:solidFill>
                            <a:schemeClr val="tx1"/>
                          </a:solidFill>
                          <a:effectLst/>
                          <a:latin typeface="Arial" charset="0"/>
                          <a:ea typeface="ＭＳ Ｐゴシック" pitchFamily="50" charset="-128"/>
                        </a:rPr>
                        <a:t>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700" b="1" i="0" u="none" strike="noStrike" cap="none" normalizeH="0" baseline="0" smtClean="0">
                          <a:ln>
                            <a:noFill/>
                          </a:ln>
                          <a:solidFill>
                            <a:schemeClr val="tx1"/>
                          </a:solidFill>
                          <a:effectLst/>
                          <a:latin typeface="Arial" charset="0"/>
                          <a:ea typeface="ＭＳ Ｐゴシック" pitchFamily="50" charset="-128"/>
                        </a:rPr>
                        <a:t>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700" b="1" i="0" u="none" strike="noStrike" cap="none" normalizeH="0" baseline="0" smtClean="0">
                          <a:ln>
                            <a:noFill/>
                          </a:ln>
                          <a:solidFill>
                            <a:schemeClr val="tx1"/>
                          </a:solidFill>
                          <a:effectLst/>
                          <a:latin typeface="Arial" charset="0"/>
                          <a:ea typeface="ＭＳ Ｐゴシック" pitchFamily="50" charset="-128"/>
                        </a:rPr>
                        <a:t>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700" b="1" i="0" u="none" strike="noStrike" cap="none" normalizeH="0" baseline="0" smtClean="0">
                          <a:ln>
                            <a:noFill/>
                          </a:ln>
                          <a:solidFill>
                            <a:schemeClr val="tx1"/>
                          </a:solidFill>
                          <a:effectLst/>
                          <a:latin typeface="Arial" charset="0"/>
                          <a:ea typeface="ＭＳ Ｐゴシック" pitchFamily="50" charset="-128"/>
                        </a:rPr>
                        <a:t>β</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700" b="1" i="0" u="none" strike="noStrike" cap="none" normalizeH="0" baseline="0" smtClean="0">
                          <a:ln>
                            <a:noFill/>
                          </a:ln>
                          <a:solidFill>
                            <a:schemeClr val="tx1"/>
                          </a:solidFill>
                          <a:effectLst/>
                          <a:latin typeface="Arial" charset="0"/>
                          <a:ea typeface="ＭＳ Ｐゴシック" pitchFamily="50" charset="-128"/>
                        </a:rPr>
                        <a:t>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2230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1" i="0" u="none" strike="noStrike" cap="none" normalizeH="0" baseline="0" dirty="0" smtClean="0">
                          <a:ln>
                            <a:noFill/>
                          </a:ln>
                          <a:solidFill>
                            <a:schemeClr val="tx1"/>
                          </a:solidFill>
                          <a:effectLst/>
                          <a:latin typeface="Arial" charset="0"/>
                          <a:ea typeface="ＭＳ Ｐゴシック" pitchFamily="50" charset="-128"/>
                        </a:rPr>
                        <a:t>frequency  Hz</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1" i="0" u="none" strike="noStrike" cap="none" normalizeH="0" baseline="0" dirty="0" smtClean="0">
                          <a:ln>
                            <a:noFill/>
                          </a:ln>
                          <a:solidFill>
                            <a:schemeClr val="tx1"/>
                          </a:solidFill>
                          <a:effectLst/>
                          <a:latin typeface="Arial" charset="0"/>
                          <a:ea typeface="ＭＳ Ｐゴシック" pitchFamily="50" charset="-128"/>
                        </a:rPr>
                        <a:t>mental    state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charset="0"/>
                          <a:ea typeface="ＭＳ Ｐゴシック" pitchFamily="50" charset="-128"/>
                        </a:rPr>
                        <a:t>0.5-4</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charset="0"/>
                          <a:ea typeface="ＭＳ Ｐ明朝" pitchFamily="18" charset="-128"/>
                        </a:rPr>
                        <a:t>1.5-4.0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Arial" charset="0"/>
                        <a:ea typeface="ＭＳ Ｐ明朝" pitchFamily="18"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charset="0"/>
                          <a:ea typeface="ＭＳ Ｐ明朝" pitchFamily="18" charset="-128"/>
                        </a:rPr>
                        <a:t>sleep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charset="0"/>
                          <a:ea typeface="ＭＳ Ｐゴシック" pitchFamily="50" charset="-128"/>
                        </a:rPr>
                        <a:t>4-8</a:t>
                      </a:r>
                      <a:r>
                        <a:rPr kumimoji="1" lang="ja-JP" altLang="en-US" sz="2000" b="1" i="0" u="none" strike="noStrike" cap="none" normalizeH="0" baseline="0" dirty="0" smtClean="0">
                          <a:ln>
                            <a:noFill/>
                          </a:ln>
                          <a:solidFill>
                            <a:schemeClr val="tx1"/>
                          </a:solidFill>
                          <a:effectLst/>
                          <a:latin typeface="Arial" charset="0"/>
                          <a:ea typeface="ＭＳ Ｐゴシック" pitchFamily="50" charset="-128"/>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charset="0"/>
                          <a:ea typeface="ＭＳ Ｐ明朝" pitchFamily="18" charset="-128"/>
                        </a:rPr>
                        <a:t>4-7</a:t>
                      </a:r>
                      <a:endParaRPr kumimoji="1" lang="en-US" altLang="ja-JP" sz="2000" b="0"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charset="0"/>
                          <a:ea typeface="ＭＳ Ｐゴシック" pitchFamily="50" charset="-128"/>
                        </a:rPr>
                        <a:t>mental arithmetic</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Arial" charset="0"/>
                        <a:ea typeface="ＭＳ Ｐ明朝" pitchFamily="1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charset="0"/>
                          <a:ea typeface="ＭＳ Ｐゴシック" pitchFamily="50" charset="-128"/>
                        </a:rPr>
                        <a:t>8-13</a:t>
                      </a:r>
                      <a:r>
                        <a:rPr kumimoji="1" lang="en-US" altLang="ja-JP" sz="2000" b="0" i="0" u="none" strike="noStrike" cap="none" normalizeH="0" baseline="0" dirty="0" smtClean="0">
                          <a:ln>
                            <a:noFill/>
                          </a:ln>
                          <a:solidFill>
                            <a:schemeClr val="tx1"/>
                          </a:solidFill>
                          <a:effectLst/>
                          <a:latin typeface="Arial" charset="0"/>
                          <a:ea typeface="ＭＳ Ｐ明朝" pitchFamily="18" charset="-128"/>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charset="0"/>
                          <a:ea typeface="ＭＳ Ｐ明朝" pitchFamily="18" charset="-128"/>
                        </a:rPr>
                        <a:t>8-16</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charset="0"/>
                          <a:ea typeface="ＭＳ Ｐ明朝" pitchFamily="18" charset="-128"/>
                        </a:rPr>
                        <a:t>eyes closed at rest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Arial" charset="0"/>
                        <a:ea typeface="ＭＳ Ｐ明朝" pitchFamily="1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charset="0"/>
                          <a:ea typeface="ＭＳ Ｐゴシック" pitchFamily="50" charset="-128"/>
                        </a:rPr>
                        <a:t>13-35</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charset="0"/>
                          <a:ea typeface="ＭＳ Ｐ明朝" pitchFamily="18" charset="-128"/>
                        </a:rPr>
                        <a:t>18-30</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charset="0"/>
                          <a:ea typeface="ＭＳ Ｐゴシック" pitchFamily="50" charset="-128"/>
                        </a:rPr>
                        <a:t>eyes opened at mental activity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charset="0"/>
                          <a:ea typeface="ＭＳ Ｐゴシック" pitchFamily="50" charset="-128"/>
                        </a:rPr>
                        <a:t>35-100</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charset="0"/>
                          <a:ea typeface="ＭＳ Ｐ明朝" pitchFamily="18" charset="-128"/>
                        </a:rPr>
                        <a:t>36-64</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charset="0"/>
                          <a:ea typeface="ＭＳ Ｐ明朝" pitchFamily="18" charset="-128"/>
                        </a:rPr>
                        <a:t>perception,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charset="0"/>
                          <a:ea typeface="ＭＳ Ｐ明朝" pitchFamily="18" charset="-128"/>
                        </a:rPr>
                        <a:t>a circuit of cortex and brain stem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063464" y="5426985"/>
            <a:ext cx="2222652" cy="571504"/>
          </a:xfrm>
          <a:prstGeom prst="rect">
            <a:avLst/>
          </a:pr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1071538" y="4292051"/>
            <a:ext cx="2143140" cy="571504"/>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1643042" y="1841833"/>
            <a:ext cx="3429024" cy="571504"/>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0" y="357166"/>
            <a:ext cx="9144000" cy="1143008"/>
          </a:xfrm>
        </p:spPr>
        <p:txBody>
          <a:bodyPr>
            <a:normAutofit/>
          </a:bodyPr>
          <a:lstStyle/>
          <a:p>
            <a:r>
              <a:rPr lang="en-US" altLang="ja-JP" sz="3200" dirty="0" smtClean="0"/>
              <a:t>estimate a dynamical system of the intensity variations of brain magnetism and its rhythms</a:t>
            </a:r>
            <a:endParaRPr kumimoji="1" lang="ja-JP" altLang="en-US" sz="3200" dirty="0"/>
          </a:p>
        </p:txBody>
      </p:sp>
      <p:graphicFrame>
        <p:nvGraphicFramePr>
          <p:cNvPr id="45058" name="Object 2"/>
          <p:cNvGraphicFramePr>
            <a:graphicFrameLocks noChangeAspect="1"/>
          </p:cNvGraphicFramePr>
          <p:nvPr/>
        </p:nvGraphicFramePr>
        <p:xfrm>
          <a:off x="1428728" y="2603848"/>
          <a:ext cx="3238500" cy="452437"/>
        </p:xfrm>
        <a:graphic>
          <a:graphicData uri="http://schemas.openxmlformats.org/presentationml/2006/ole">
            <p:oleObj spid="_x0000_s45058" name="数式" r:id="rId4" imgW="1295280" imgH="203040" progId="Equation.3">
              <p:embed/>
            </p:oleObj>
          </a:graphicData>
        </a:graphic>
      </p:graphicFrame>
      <p:sp>
        <p:nvSpPr>
          <p:cNvPr id="45060" name="Rectangle 4"/>
          <p:cNvSpPr>
            <a:spLocks noChangeArrowheads="1"/>
          </p:cNvSpPr>
          <p:nvPr/>
        </p:nvSpPr>
        <p:spPr bwMode="auto">
          <a:xfrm>
            <a:off x="0" y="161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50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5061" name="Object 5"/>
          <p:cNvGraphicFramePr>
            <a:graphicFrameLocks noChangeAspect="1"/>
          </p:cNvGraphicFramePr>
          <p:nvPr/>
        </p:nvGraphicFramePr>
        <p:xfrm>
          <a:off x="1417638" y="3235672"/>
          <a:ext cx="6443662" cy="534987"/>
        </p:xfrm>
        <a:graphic>
          <a:graphicData uri="http://schemas.openxmlformats.org/presentationml/2006/ole">
            <p:oleObj spid="_x0000_s45061" name="数式" r:id="rId5" imgW="2400120" imgH="203040" progId="Equation.3">
              <p:embed/>
            </p:oleObj>
          </a:graphicData>
        </a:graphic>
      </p:graphicFrame>
      <p:graphicFrame>
        <p:nvGraphicFramePr>
          <p:cNvPr id="45064" name="Object 8"/>
          <p:cNvGraphicFramePr>
            <a:graphicFrameLocks noChangeAspect="1"/>
          </p:cNvGraphicFramePr>
          <p:nvPr/>
        </p:nvGraphicFramePr>
        <p:xfrm>
          <a:off x="1852613" y="1846610"/>
          <a:ext cx="2951162" cy="571500"/>
        </p:xfrm>
        <a:graphic>
          <a:graphicData uri="http://schemas.openxmlformats.org/presentationml/2006/ole">
            <p:oleObj spid="_x0000_s45064" name="数式" r:id="rId6" imgW="1066680" imgH="203040" progId="Equation.3">
              <p:embed/>
            </p:oleObj>
          </a:graphicData>
        </a:graphic>
      </p:graphicFrame>
      <p:sp>
        <p:nvSpPr>
          <p:cNvPr id="45066" name="Rectangle 10"/>
          <p:cNvSpPr>
            <a:spLocks noChangeArrowheads="1"/>
          </p:cNvSpPr>
          <p:nvPr/>
        </p:nvSpPr>
        <p:spPr bwMode="auto">
          <a:xfrm>
            <a:off x="0" y="180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t> </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aphicFrame>
        <p:nvGraphicFramePr>
          <p:cNvPr id="45067" name="Object 11"/>
          <p:cNvGraphicFramePr>
            <a:graphicFrameLocks noChangeAspect="1"/>
          </p:cNvGraphicFramePr>
          <p:nvPr/>
        </p:nvGraphicFramePr>
        <p:xfrm>
          <a:off x="1382713" y="4285010"/>
          <a:ext cx="1631950" cy="550863"/>
        </p:xfrm>
        <a:graphic>
          <a:graphicData uri="http://schemas.openxmlformats.org/presentationml/2006/ole">
            <p:oleObj spid="_x0000_s45067" name="数式" r:id="rId7" imgW="812520" imgH="228600" progId="Equation.3">
              <p:embed/>
            </p:oleObj>
          </a:graphicData>
        </a:graphic>
      </p:graphicFrame>
      <p:sp>
        <p:nvSpPr>
          <p:cNvPr id="45069"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ja-JP" altLang="en-US"/>
          </a:p>
        </p:txBody>
      </p:sp>
      <p:sp>
        <p:nvSpPr>
          <p:cNvPr id="21" name="テキスト ボックス 20"/>
          <p:cNvSpPr txBox="1"/>
          <p:nvPr/>
        </p:nvSpPr>
        <p:spPr>
          <a:xfrm>
            <a:off x="3714744" y="4205781"/>
            <a:ext cx="5429256" cy="707886"/>
          </a:xfrm>
          <a:prstGeom prst="rect">
            <a:avLst/>
          </a:prstGeom>
          <a:noFill/>
        </p:spPr>
        <p:txBody>
          <a:bodyPr wrap="square" rtlCol="0">
            <a:spAutoFit/>
          </a:bodyPr>
          <a:lstStyle/>
          <a:p>
            <a:r>
              <a:rPr lang="en-US" altLang="ja-JP" sz="2000" dirty="0" smtClean="0"/>
              <a:t>difficult to estimate because of</a:t>
            </a:r>
            <a:r>
              <a:rPr kumimoji="1" lang="en-US" altLang="ja-JP" sz="2000" dirty="0" smtClean="0"/>
              <a:t> </a:t>
            </a:r>
            <a:r>
              <a:rPr lang="en-US" altLang="ja-JP" sz="2000" dirty="0" smtClean="0"/>
              <a:t>un</a:t>
            </a:r>
            <a:r>
              <a:rPr kumimoji="1" lang="en-US" altLang="ja-JP" sz="2000" dirty="0" smtClean="0"/>
              <a:t>known system from which data was</a:t>
            </a:r>
            <a:r>
              <a:rPr lang="en-US" altLang="ja-JP" sz="2000" dirty="0" smtClean="0"/>
              <a:t> measured</a:t>
            </a:r>
            <a:endParaRPr kumimoji="1" lang="ja-JP" altLang="en-US" sz="2000" dirty="0"/>
          </a:p>
        </p:txBody>
      </p:sp>
      <p:graphicFrame>
        <p:nvGraphicFramePr>
          <p:cNvPr id="45071" name="Object 15"/>
          <p:cNvGraphicFramePr>
            <a:graphicFrameLocks noChangeAspect="1"/>
          </p:cNvGraphicFramePr>
          <p:nvPr/>
        </p:nvGraphicFramePr>
        <p:xfrm>
          <a:off x="1379526" y="5449905"/>
          <a:ext cx="1477962" cy="550863"/>
        </p:xfrm>
        <a:graphic>
          <a:graphicData uri="http://schemas.openxmlformats.org/presentationml/2006/ole">
            <p:oleObj spid="_x0000_s45071" name="数式" r:id="rId8" imgW="736560" imgH="228600" progId="Equation.3">
              <p:embed/>
            </p:oleObj>
          </a:graphicData>
        </a:graphic>
      </p:graphicFrame>
      <p:sp>
        <p:nvSpPr>
          <p:cNvPr id="23" name="テキスト ボックス 22"/>
          <p:cNvSpPr txBox="1"/>
          <p:nvPr/>
        </p:nvSpPr>
        <p:spPr>
          <a:xfrm>
            <a:off x="3786182" y="5270857"/>
            <a:ext cx="5214974" cy="1015663"/>
          </a:xfrm>
          <a:prstGeom prst="rect">
            <a:avLst/>
          </a:prstGeom>
          <a:noFill/>
        </p:spPr>
        <p:txBody>
          <a:bodyPr wrap="square" rtlCol="0">
            <a:spAutoFit/>
          </a:bodyPr>
          <a:lstStyle/>
          <a:p>
            <a:r>
              <a:rPr kumimoji="1" lang="en-US" altLang="ja-JP" sz="2000" dirty="0" smtClean="0"/>
              <a:t>possible to estimate because we have the RBF network</a:t>
            </a:r>
            <a:r>
              <a:rPr lang="ja-JP" altLang="en-US" sz="2000" dirty="0" smtClean="0"/>
              <a:t> </a:t>
            </a:r>
            <a:r>
              <a:rPr lang="en-US" altLang="ja-JP" sz="2000" dirty="0" smtClean="0"/>
              <a:t>system into </a:t>
            </a:r>
            <a:r>
              <a:rPr lang="en-US" altLang="ja-JP" sz="2000" dirty="0" smtClean="0"/>
              <a:t>which the </a:t>
            </a:r>
            <a:r>
              <a:rPr lang="en-US" altLang="ja-JP" sz="2000" dirty="0" smtClean="0"/>
              <a:t>information of data is taken as </a:t>
            </a:r>
            <a:r>
              <a:rPr lang="en-US" altLang="ja-JP" sz="2000" dirty="0" smtClean="0"/>
              <a:t>the synaptic </a:t>
            </a:r>
            <a:r>
              <a:rPr lang="en-US" altLang="ja-JP" sz="2000" dirty="0" smtClean="0"/>
              <a:t>coefficients</a:t>
            </a:r>
            <a:endParaRPr kumimoji="1" lang="ja-JP" altLang="en-US" sz="2000" dirty="0"/>
          </a:p>
        </p:txBody>
      </p:sp>
      <p:sp>
        <p:nvSpPr>
          <p:cNvPr id="17" name="テキスト ボックス 16"/>
          <p:cNvSpPr txBox="1"/>
          <p:nvPr/>
        </p:nvSpPr>
        <p:spPr>
          <a:xfrm>
            <a:off x="5214942" y="2603426"/>
            <a:ext cx="2643206" cy="400110"/>
          </a:xfrm>
          <a:prstGeom prst="rect">
            <a:avLst/>
          </a:prstGeom>
          <a:noFill/>
        </p:spPr>
        <p:txBody>
          <a:bodyPr wrap="square" rtlCol="0">
            <a:spAutoFit/>
          </a:bodyPr>
          <a:lstStyle/>
          <a:p>
            <a:r>
              <a:rPr kumimoji="1" lang="en-US" altLang="ja-JP" sz="2000" dirty="0" smtClean="0"/>
              <a:t>measurement data</a:t>
            </a:r>
            <a:endParaRPr kumimoji="1" lang="ja-JP" alt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1857356" y="1714488"/>
            <a:ext cx="4852246" cy="3500462"/>
            <a:chOff x="5214942" y="2928934"/>
            <a:chExt cx="3995967" cy="2357454"/>
          </a:xfrm>
        </p:grpSpPr>
        <p:pic>
          <p:nvPicPr>
            <p:cNvPr id="5" name="Picture 1"/>
            <p:cNvPicPr>
              <a:picLocks noChangeAspect="1" noChangeArrowheads="1"/>
            </p:cNvPicPr>
            <p:nvPr/>
          </p:nvPicPr>
          <p:blipFill>
            <a:blip r:embed="rId3"/>
            <a:srcRect/>
            <a:stretch>
              <a:fillRect/>
            </a:stretch>
          </p:blipFill>
          <p:spPr bwMode="auto">
            <a:xfrm>
              <a:off x="5214942" y="2928934"/>
              <a:ext cx="3995967" cy="2357454"/>
            </a:xfrm>
            <a:prstGeom prst="rect">
              <a:avLst/>
            </a:prstGeom>
            <a:noFill/>
            <a:ln w="9525">
              <a:noFill/>
              <a:miter lim="800000"/>
              <a:headEnd/>
              <a:tailEnd/>
            </a:ln>
            <a:effectLst/>
          </p:spPr>
        </p:pic>
        <p:sp>
          <p:nvSpPr>
            <p:cNvPr id="6" name="正方形/長方形 5"/>
            <p:cNvSpPr/>
            <p:nvPr/>
          </p:nvSpPr>
          <p:spPr>
            <a:xfrm>
              <a:off x="7314309" y="3071810"/>
              <a:ext cx="1762518" cy="228006"/>
            </a:xfrm>
            <a:prstGeom prst="rect">
              <a:avLst/>
            </a:prstGeom>
          </p:spPr>
          <p:txBody>
            <a:bodyPr wrap="none">
              <a:spAutoFit/>
            </a:bodyPr>
            <a:lstStyle/>
            <a:p>
              <a:r>
                <a:rPr lang="en-US" altLang="ja-JP" sz="1600" dirty="0" err="1" smtClean="0"/>
                <a:t>s.r</a:t>
              </a:r>
              <a:r>
                <a:rPr lang="en-US" altLang="ja-JP" sz="1600" dirty="0" smtClean="0"/>
                <a:t>. 2.5 ms, 4000 points</a:t>
              </a:r>
              <a:endParaRPr lang="ja-JP" altLang="en-US" sz="1600" dirty="0"/>
            </a:p>
          </p:txBody>
        </p:sp>
      </p:grpSp>
      <p:sp>
        <p:nvSpPr>
          <p:cNvPr id="7" name="正方形/長方形 6"/>
          <p:cNvSpPr/>
          <p:nvPr/>
        </p:nvSpPr>
        <p:spPr>
          <a:xfrm>
            <a:off x="3000364" y="5457782"/>
            <a:ext cx="2840842" cy="400110"/>
          </a:xfrm>
          <a:prstGeom prst="rect">
            <a:avLst/>
          </a:prstGeom>
        </p:spPr>
        <p:txBody>
          <a:bodyPr wrap="none">
            <a:spAutoFit/>
          </a:bodyPr>
          <a:lstStyle/>
          <a:p>
            <a:r>
              <a:rPr lang="nn-NO" altLang="ja-JP" sz="2000" dirty="0" smtClean="0"/>
              <a:t> subject: yi. 22</a:t>
            </a:r>
            <a:r>
              <a:rPr lang="en-US" altLang="ja-JP" sz="2000" dirty="0" smtClean="0"/>
              <a:t>,</a:t>
            </a:r>
            <a:r>
              <a:rPr lang="ja-JP" altLang="nn-NO" sz="2000" dirty="0" smtClean="0"/>
              <a:t> </a:t>
            </a:r>
            <a:r>
              <a:rPr lang="en-US" altLang="ja-JP" sz="2000" dirty="0" err="1" smtClean="0"/>
              <a:t>ecr</a:t>
            </a:r>
            <a:r>
              <a:rPr lang="en-US" altLang="ja-JP" sz="2000" dirty="0" smtClean="0"/>
              <a:t>-</a:t>
            </a:r>
            <a:r>
              <a:rPr lang="nn-NO" altLang="ja-JP" sz="2000" dirty="0" smtClean="0"/>
              <a:t>103ch</a:t>
            </a:r>
            <a:endParaRPr lang="ja-JP" altLang="en-US" sz="2000" dirty="0"/>
          </a:p>
        </p:txBody>
      </p:sp>
      <p:sp>
        <p:nvSpPr>
          <p:cNvPr id="8" name="テキスト ボックス 7"/>
          <p:cNvSpPr txBox="1"/>
          <p:nvPr/>
        </p:nvSpPr>
        <p:spPr>
          <a:xfrm>
            <a:off x="1142976" y="500042"/>
            <a:ext cx="7572428" cy="707886"/>
          </a:xfrm>
          <a:prstGeom prst="rect">
            <a:avLst/>
          </a:prstGeom>
          <a:noFill/>
        </p:spPr>
        <p:txBody>
          <a:bodyPr wrap="square" rtlCol="0">
            <a:spAutoFit/>
          </a:bodyPr>
          <a:lstStyle/>
          <a:p>
            <a:r>
              <a:rPr kumimoji="1" lang="en-US" altLang="ja-JP" sz="2000" dirty="0" smtClean="0"/>
              <a:t>frequency spectrum of the magnetism variations measured at an occipital channel </a:t>
            </a:r>
            <a:r>
              <a:rPr kumimoji="1" lang="en-US" altLang="ja-JP" sz="2000" dirty="0" smtClean="0"/>
              <a:t>at </a:t>
            </a:r>
            <a:r>
              <a:rPr kumimoji="1" lang="en-US" altLang="ja-JP" sz="2000" dirty="0" smtClean="0"/>
              <a:t>under eyes closed at rest of a healthy young male </a:t>
            </a:r>
            <a:endParaRPr kumimoji="1" lang="ja-JP" altLang="en-US" sz="2000" dirty="0"/>
          </a:p>
        </p:txBody>
      </p:sp>
      <p:sp>
        <p:nvSpPr>
          <p:cNvPr id="9" name="正方形/長方形 8"/>
          <p:cNvSpPr/>
          <p:nvPr/>
        </p:nvSpPr>
        <p:spPr>
          <a:xfrm>
            <a:off x="6858016" y="3143248"/>
            <a:ext cx="1580626" cy="400110"/>
          </a:xfrm>
          <a:prstGeom prst="rect">
            <a:avLst/>
          </a:prstGeom>
        </p:spPr>
        <p:txBody>
          <a:bodyPr wrap="none">
            <a:spAutoFit/>
          </a:bodyPr>
          <a:lstStyle/>
          <a:p>
            <a:r>
              <a:rPr lang="en-US" altLang="ja-JP" sz="2000" dirty="0" smtClean="0">
                <a:solidFill>
                  <a:prstClr val="black"/>
                </a:solidFill>
              </a:rPr>
              <a:t>alpha rhythm</a:t>
            </a:r>
            <a:endParaRPr lang="ja-JP" altLang="en-US" sz="2000" dirty="0"/>
          </a:p>
        </p:txBody>
      </p:sp>
      <p:sp>
        <p:nvSpPr>
          <p:cNvPr id="10" name="テキスト ボックス 9"/>
          <p:cNvSpPr txBox="1"/>
          <p:nvPr/>
        </p:nvSpPr>
        <p:spPr>
          <a:xfrm>
            <a:off x="2071670" y="142852"/>
            <a:ext cx="5286412" cy="400110"/>
          </a:xfrm>
          <a:prstGeom prst="rect">
            <a:avLst/>
          </a:prstGeom>
          <a:noFill/>
        </p:spPr>
        <p:txBody>
          <a:bodyPr wrap="square" rtlCol="0">
            <a:spAutoFit/>
          </a:bodyPr>
          <a:lstStyle/>
          <a:p>
            <a:r>
              <a:rPr kumimoji="1" lang="en-US" altLang="ja-JP" sz="2000" dirty="0" smtClean="0"/>
              <a:t>at first, a simple system was tested </a:t>
            </a:r>
            <a:endParaRPr kumimoji="1" lang="ja-JP" alt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p:cNvPicPr>
            <a:picLocks noChangeAspect="1" noChangeArrowheads="1"/>
          </p:cNvPicPr>
          <p:nvPr/>
        </p:nvPicPr>
        <p:blipFill>
          <a:blip r:embed="rId3"/>
          <a:srcRect/>
          <a:stretch>
            <a:fillRect/>
          </a:stretch>
        </p:blipFill>
        <p:spPr bwMode="auto">
          <a:xfrm>
            <a:off x="1714480" y="2143116"/>
            <a:ext cx="4968875" cy="4321175"/>
          </a:xfrm>
          <a:prstGeom prst="rect">
            <a:avLst/>
          </a:prstGeom>
          <a:noFill/>
          <a:ln w="9525" algn="ctr">
            <a:noFill/>
            <a:miter lim="800000"/>
            <a:headEnd/>
            <a:tailEnd/>
          </a:ln>
          <a:effectLst/>
        </p:spPr>
      </p:pic>
      <p:sp>
        <p:nvSpPr>
          <p:cNvPr id="4" name="Rectangle 2"/>
          <p:cNvSpPr txBox="1">
            <a:spLocks noChangeArrowheads="1"/>
          </p:cNvSpPr>
          <p:nvPr/>
        </p:nvSpPr>
        <p:spPr>
          <a:xfrm>
            <a:off x="500034" y="631828"/>
            <a:ext cx="8143932" cy="1225536"/>
          </a:xfrm>
          <a:prstGeom prst="rect">
            <a:avLst/>
          </a:prstGeom>
        </p:spPr>
        <p:txBody>
          <a:bodyPr>
            <a:normAutofit fontScale="85000" lnSpcReduction="10000"/>
          </a:bodyPr>
          <a:lstStyle/>
          <a:p>
            <a:pPr algn="ctr">
              <a:spcBef>
                <a:spcPct val="0"/>
              </a:spcBef>
            </a:pPr>
            <a:r>
              <a:rPr lang="en-US" altLang="ja-JP" sz="4000" dirty="0" smtClean="0">
                <a:latin typeface="+mj-lt"/>
                <a:ea typeface="+mj-ea"/>
                <a:cs typeface="+mj-cs"/>
              </a:rPr>
              <a:t>the </a:t>
            </a:r>
            <a:r>
              <a:rPr lang="en-US" altLang="ja-JP" sz="4000" dirty="0" smtClean="0">
                <a:solidFill>
                  <a:prstClr val="black"/>
                </a:solidFill>
              </a:rPr>
              <a:t>alpha rhythm</a:t>
            </a:r>
            <a:r>
              <a:rPr lang="en-US" altLang="ja-JP" sz="4000" dirty="0" smtClean="0">
                <a:latin typeface="+mj-lt"/>
                <a:ea typeface="+mj-ea"/>
                <a:cs typeface="+mj-cs"/>
              </a:rPr>
              <a:t> e</a:t>
            </a:r>
            <a:r>
              <a:rPr kumimoji="1" lang="en-US" altLang="ja-JP" sz="4000" b="0" i="0" u="none" strike="noStrike" kern="1200" cap="none" spc="0" normalizeH="0" baseline="0" noProof="0" dirty="0" err="1" smtClean="0">
                <a:ln>
                  <a:noFill/>
                </a:ln>
                <a:solidFill>
                  <a:schemeClr val="tx1"/>
                </a:solidFill>
                <a:effectLst/>
                <a:uLnTx/>
                <a:uFillTx/>
                <a:latin typeface="+mj-lt"/>
                <a:ea typeface="+mj-ea"/>
                <a:cs typeface="+mj-cs"/>
              </a:rPr>
              <a:t>mbedded</a:t>
            </a:r>
            <a:r>
              <a:rPr kumimoji="1" lang="en-US" altLang="ja-JP" sz="4000" b="0" i="0" u="none" strike="noStrike" kern="1200" cap="none" spc="0" normalizeH="0" baseline="0" noProof="0" dirty="0" smtClean="0">
                <a:ln>
                  <a:noFill/>
                </a:ln>
                <a:solidFill>
                  <a:schemeClr val="tx1"/>
                </a:solidFill>
                <a:effectLst/>
                <a:uLnTx/>
                <a:uFillTx/>
                <a:latin typeface="+mj-lt"/>
                <a:ea typeface="+mj-ea"/>
                <a:cs typeface="+mj-cs"/>
              </a:rPr>
              <a:t> in a state space</a:t>
            </a:r>
            <a:r>
              <a:rPr kumimoji="1" lang="ja-JP" altLang="en-US" sz="4000" b="0" i="0" u="none" strike="noStrike" kern="1200" cap="none" spc="0" normalizeH="0" baseline="0" noProof="0" dirty="0" smtClean="0">
                <a:ln>
                  <a:noFill/>
                </a:ln>
                <a:solidFill>
                  <a:schemeClr val="tx1"/>
                </a:solidFill>
                <a:effectLst/>
                <a:uLnTx/>
                <a:uFillTx/>
                <a:latin typeface="+mj-lt"/>
                <a:ea typeface="+mj-ea"/>
                <a:cs typeface="+mj-cs"/>
              </a:rPr>
              <a:t> </a:t>
            </a:r>
            <a:endParaRPr kumimoji="1" lang="ja-JP" altLang="en-US" sz="2600" b="0" i="0" u="none" strike="noStrike" kern="1200" cap="none" spc="0" normalizeH="0" baseline="0" noProof="0" dirty="0" smtClean="0">
              <a:ln>
                <a:noFill/>
              </a:ln>
              <a:solidFill>
                <a:schemeClr val="tx1"/>
              </a:solidFill>
              <a:effectLst/>
              <a:uLnTx/>
              <a:uFillTx/>
              <a:latin typeface="+mj-lt"/>
              <a:ea typeface="+mj-ea"/>
              <a:cs typeface="+mj-cs"/>
            </a:endParaRPr>
          </a:p>
          <a:p>
            <a:pPr algn="ctr">
              <a:spcBef>
                <a:spcPct val="0"/>
              </a:spcBef>
            </a:pPr>
            <a:r>
              <a:rPr lang="ja-JP" altLang="en-US" sz="4000" dirty="0" smtClean="0">
                <a:solidFill>
                  <a:prstClr val="black"/>
                </a:solidFill>
              </a:rPr>
              <a:t>　</a:t>
            </a:r>
            <a:r>
              <a:rPr lang="en-US" altLang="ja-JP" sz="2600" dirty="0" smtClean="0">
                <a:solidFill>
                  <a:schemeClr val="tx1">
                    <a:lumMod val="65000"/>
                    <a:lumOff val="35000"/>
                  </a:schemeClr>
                </a:solidFill>
                <a:latin typeface="HGPｺﾞｼｯｸE" pitchFamily="50" charset="-128"/>
                <a:ea typeface="HGPｺﾞｼｯｸE" pitchFamily="50" charset="-128"/>
              </a:rPr>
              <a:t>2.5ms  2.5sec  m=3 τ=15ms  </a:t>
            </a:r>
            <a:endParaRPr kumimoji="1" lang="ja-JP" altLang="en-US" sz="2600" b="0" i="0" u="none" strike="noStrike" kern="1200" cap="none" spc="0" normalizeH="0" noProof="0" dirty="0">
              <a:ln>
                <a:noFill/>
              </a:ln>
              <a:solidFill>
                <a:schemeClr val="tx1">
                  <a:lumMod val="65000"/>
                  <a:lumOff val="35000"/>
                </a:schemeClr>
              </a:solidFill>
              <a:uLnTx/>
              <a:uFillTx/>
              <a:latin typeface="HGPｺﾞｼｯｸE" pitchFamily="50" charset="-128"/>
              <a:ea typeface="HGPｺﾞｼｯｸE" pitchFamily="50" charset="-128"/>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557242" y="357174"/>
            <a:ext cx="8229600" cy="1143000"/>
          </a:xfrm>
        </p:spPr>
        <p:txBody>
          <a:bodyPr>
            <a:normAutofit/>
          </a:bodyPr>
          <a:lstStyle/>
          <a:p>
            <a:r>
              <a:rPr lang="en-US" altLang="ja-JP" sz="3600" dirty="0" smtClean="0"/>
              <a:t>correlation dimension of alpha rhythm</a:t>
            </a:r>
            <a:endParaRPr lang="ja-JP" altLang="en-US" sz="3600" dirty="0"/>
          </a:p>
        </p:txBody>
      </p:sp>
      <p:pic>
        <p:nvPicPr>
          <p:cNvPr id="72708" name="Picture 4"/>
          <p:cNvPicPr>
            <a:picLocks noGrp="1" noChangeAspect="1" noChangeArrowheads="1"/>
          </p:cNvPicPr>
          <p:nvPr>
            <p:ph idx="1"/>
          </p:nvPr>
        </p:nvPicPr>
        <p:blipFill>
          <a:blip r:embed="rId3"/>
          <a:srcRect/>
          <a:stretch>
            <a:fillRect/>
          </a:stretch>
        </p:blipFill>
        <p:spPr>
          <a:xfrm>
            <a:off x="2285984" y="1628775"/>
            <a:ext cx="4095750" cy="4105275"/>
          </a:xfrm>
          <a:noFill/>
          <a:ln/>
        </p:spPr>
      </p:pic>
      <p:sp>
        <p:nvSpPr>
          <p:cNvPr id="72710" name="Text Box 6"/>
          <p:cNvSpPr txBox="1">
            <a:spLocks noChangeArrowheads="1"/>
          </p:cNvSpPr>
          <p:nvPr/>
        </p:nvSpPr>
        <p:spPr bwMode="auto">
          <a:xfrm>
            <a:off x="2643174" y="5929330"/>
            <a:ext cx="3944950" cy="461665"/>
          </a:xfrm>
          <a:prstGeom prst="rect">
            <a:avLst/>
          </a:prstGeom>
          <a:noFill/>
          <a:ln w="9525" algn="ctr">
            <a:noFill/>
            <a:miter lim="800000"/>
            <a:headEnd/>
            <a:tailEnd/>
          </a:ln>
          <a:effectLst/>
        </p:spPr>
        <p:txBody>
          <a:bodyPr wrap="square">
            <a:spAutoFit/>
          </a:bodyPr>
          <a:lstStyle/>
          <a:p>
            <a:pPr>
              <a:spcBef>
                <a:spcPct val="50000"/>
              </a:spcBef>
            </a:pPr>
            <a:r>
              <a:rPr lang="en-US" altLang="ja-JP" sz="2400" dirty="0" smtClean="0">
                <a:effectLst>
                  <a:outerShdw blurRad="38100" dist="38100" dir="2700000" algn="tl">
                    <a:srgbClr val="000000"/>
                  </a:outerShdw>
                </a:effectLst>
              </a:rPr>
              <a:t>2.5msec   1-1000point, ch81</a:t>
            </a:r>
            <a:endParaRPr lang="en-US" altLang="ja-JP" sz="2400" dirty="0">
              <a:effectLst>
                <a:outerShdw blurRad="38100" dist="38100" dir="2700000" algn="tl">
                  <a:srgbClr val="000000"/>
                </a:outerShdw>
              </a:effectLst>
            </a:endParaRPr>
          </a:p>
        </p:txBody>
      </p:sp>
      <p:sp>
        <p:nvSpPr>
          <p:cNvPr id="72711" name="Rectangle 7"/>
          <p:cNvSpPr>
            <a:spLocks noChangeArrowheads="1"/>
          </p:cNvSpPr>
          <p:nvPr/>
        </p:nvSpPr>
        <p:spPr bwMode="auto">
          <a:xfrm>
            <a:off x="4859338" y="4797425"/>
            <a:ext cx="1297471" cy="461665"/>
          </a:xfrm>
          <a:prstGeom prst="rect">
            <a:avLst/>
          </a:prstGeom>
          <a:noFill/>
          <a:ln w="9525" algn="ctr">
            <a:noFill/>
            <a:miter lim="800000"/>
            <a:headEnd/>
            <a:tailEnd/>
          </a:ln>
          <a:effectLst/>
        </p:spPr>
        <p:txBody>
          <a:bodyPr wrap="none">
            <a:spAutoFit/>
          </a:bodyPr>
          <a:lstStyle/>
          <a:p>
            <a:r>
              <a:rPr lang="en-US" altLang="ja-JP" sz="2400" dirty="0" smtClean="0">
                <a:solidFill>
                  <a:schemeClr val="tx2"/>
                </a:solidFill>
                <a:effectLst>
                  <a:outerShdw blurRad="38100" dist="38100" dir="2700000" algn="tl">
                    <a:srgbClr val="000000"/>
                  </a:outerShdw>
                </a:effectLst>
              </a:rPr>
              <a:t>GP,  </a:t>
            </a:r>
            <a:r>
              <a:rPr lang="en-US" altLang="ja-JP" sz="2400" dirty="0">
                <a:solidFill>
                  <a:schemeClr val="tx2"/>
                </a:solidFill>
                <a:effectLst>
                  <a:outerShdw blurRad="38100" dist="38100" dir="2700000" algn="tl">
                    <a:srgbClr val="000000"/>
                  </a:outerShdw>
                </a:effectLst>
              </a:rPr>
              <a:t>Judd</a:t>
            </a:r>
          </a:p>
        </p:txBody>
      </p:sp>
      <p:sp>
        <p:nvSpPr>
          <p:cNvPr id="6" name="テキスト ボックス 5"/>
          <p:cNvSpPr txBox="1"/>
          <p:nvPr/>
        </p:nvSpPr>
        <p:spPr>
          <a:xfrm>
            <a:off x="928662" y="99932"/>
            <a:ext cx="7786742" cy="400110"/>
          </a:xfrm>
          <a:prstGeom prst="rect">
            <a:avLst/>
          </a:prstGeom>
          <a:noFill/>
        </p:spPr>
        <p:txBody>
          <a:bodyPr wrap="square" rtlCol="0">
            <a:spAutoFit/>
          </a:bodyPr>
          <a:lstStyle/>
          <a:p>
            <a:r>
              <a:rPr lang="en-US" altLang="ja-JP" sz="2000" dirty="0" smtClean="0"/>
              <a:t>s</a:t>
            </a:r>
            <a:r>
              <a:rPr kumimoji="1" lang="en-US" altLang="ja-JP" sz="2000" dirty="0" smtClean="0"/>
              <a:t>ystem’s dynamical dimension is necessary for the RBF network analysis</a:t>
            </a:r>
            <a:endParaRPr kumimoji="1" lang="ja-JP" alt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18354</TotalTime>
  <Words>1009</Words>
  <Application>Microsoft Office PowerPoint</Application>
  <PresentationFormat>画面に合わせる (4:3)</PresentationFormat>
  <Paragraphs>276</Paragraphs>
  <Slides>26</Slides>
  <Notes>25</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26</vt:i4>
      </vt:variant>
    </vt:vector>
  </HeadingPairs>
  <TitlesOfParts>
    <vt:vector size="29" baseType="lpstr">
      <vt:lpstr>Office テーマ</vt:lpstr>
      <vt:lpstr>数式</vt:lpstr>
      <vt:lpstr>ビットマップ イメージ</vt:lpstr>
      <vt:lpstr>Predictability of  Consciousness States Studied with Human Brain Magnetism </vt:lpstr>
      <vt:lpstr>motive for study</vt:lpstr>
      <vt:lpstr> MEG (magnetoencephalogram)</vt:lpstr>
      <vt:lpstr>measurement channels</vt:lpstr>
      <vt:lpstr>mental states and associated rhythms    considered as events of the brain</vt:lpstr>
      <vt:lpstr>estimate a dynamical system of the intensity variations of brain magnetism and its rhythms</vt:lpstr>
      <vt:lpstr>スライド 7</vt:lpstr>
      <vt:lpstr>スライド 8</vt:lpstr>
      <vt:lpstr>correlation dimension of alpha rhythm</vt:lpstr>
      <vt:lpstr>スライド 10</vt:lpstr>
      <vt:lpstr>スライド 11</vt:lpstr>
      <vt:lpstr>スライド 12</vt:lpstr>
      <vt:lpstr>スライド 13</vt:lpstr>
      <vt:lpstr>correlation coefficient real and the predicted</vt:lpstr>
      <vt:lpstr>スライド 15</vt:lpstr>
      <vt:lpstr>スライド 16</vt:lpstr>
      <vt:lpstr>スライド 17</vt:lpstr>
      <vt:lpstr>スライド 18</vt:lpstr>
      <vt:lpstr>スライド 19</vt:lpstr>
      <vt:lpstr>スライド 20</vt:lpstr>
      <vt:lpstr>スライド 21</vt:lpstr>
      <vt:lpstr>frequency spectrum of another subject mm, 22 healthy male</vt:lpstr>
      <vt:lpstr>スライド 23</vt:lpstr>
      <vt:lpstr>スライド 24</vt:lpstr>
      <vt:lpstr>スライド 25</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脳磁気の観測時系列における ダイナミクスの解析 Dynamical Analysis for Measurement Time Series of the Brain Magnetism</dc:title>
  <dc:creator>Noboru</dc:creator>
  <cp:lastModifiedBy>Noboru</cp:lastModifiedBy>
  <cp:revision>237</cp:revision>
  <dcterms:created xsi:type="dcterms:W3CDTF">2008-03-07T09:38:40Z</dcterms:created>
  <dcterms:modified xsi:type="dcterms:W3CDTF">2008-06-11T06:45:06Z</dcterms:modified>
</cp:coreProperties>
</file>